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</p:sldMasterIdLst>
  <p:notesMasterIdLst>
    <p:notesMasterId r:id="rId41"/>
  </p:notesMasterIdLst>
  <p:sldIdLst>
    <p:sldId id="256" r:id="rId3"/>
    <p:sldId id="257" r:id="rId4"/>
    <p:sldId id="258" r:id="rId5"/>
    <p:sldId id="310" r:id="rId6"/>
    <p:sldId id="311" r:id="rId7"/>
    <p:sldId id="261" r:id="rId8"/>
    <p:sldId id="277" r:id="rId9"/>
    <p:sldId id="278" r:id="rId10"/>
    <p:sldId id="279" r:id="rId11"/>
    <p:sldId id="303" r:id="rId12"/>
    <p:sldId id="304" r:id="rId13"/>
    <p:sldId id="305" r:id="rId14"/>
    <p:sldId id="306" r:id="rId15"/>
    <p:sldId id="307" r:id="rId16"/>
    <p:sldId id="308" r:id="rId17"/>
    <p:sldId id="265" r:id="rId18"/>
    <p:sldId id="299" r:id="rId19"/>
    <p:sldId id="281" r:id="rId20"/>
    <p:sldId id="282" r:id="rId21"/>
    <p:sldId id="283" r:id="rId22"/>
    <p:sldId id="284" r:id="rId23"/>
    <p:sldId id="309" r:id="rId24"/>
    <p:sldId id="286" r:id="rId25"/>
    <p:sldId id="287" r:id="rId26"/>
    <p:sldId id="288" r:id="rId27"/>
    <p:sldId id="290" r:id="rId28"/>
    <p:sldId id="289" r:id="rId29"/>
    <p:sldId id="292" r:id="rId30"/>
    <p:sldId id="293" r:id="rId31"/>
    <p:sldId id="294" r:id="rId32"/>
    <p:sldId id="295" r:id="rId33"/>
    <p:sldId id="297" r:id="rId34"/>
    <p:sldId id="312" r:id="rId35"/>
    <p:sldId id="269" r:id="rId36"/>
    <p:sldId id="298" r:id="rId37"/>
    <p:sldId id="296" r:id="rId38"/>
    <p:sldId id="280" r:id="rId39"/>
    <p:sldId id="273" r:id="rId40"/>
  </p:sldIdLst>
  <p:sldSz cx="12192000" cy="6858000"/>
  <p:notesSz cx="6858000" cy="9144000"/>
  <p:embeddedFontLst>
    <p:embeddedFont>
      <p:font typeface="OPPOSans H" panose="02010600030101010101" charset="-122"/>
      <p:regular r:id="rId42"/>
    </p:embeddedFont>
    <p:embeddedFont>
      <p:font typeface="OPPOSans R" panose="02010600030101010101" charset="-122"/>
      <p:regular r:id="rId43"/>
    </p:embeddedFont>
    <p:embeddedFont>
      <p:font typeface="Source Han Sans" panose="02010600030101010101" charset="-122"/>
      <p:regular r:id="rId44"/>
    </p:embeddedFont>
    <p:embeddedFont>
      <p:font typeface="思源黑体 CN Bold" panose="02010600030101010101" charset="-122"/>
      <p:bold r:id="rId45"/>
    </p:embeddedFont>
    <p:embeddedFont>
      <p:font typeface="等线" panose="02010600030101010101" pitchFamily="2" charset="-122"/>
      <p:regular r:id="rId46"/>
      <p:bold r:id="rId4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8" autoAdjust="0"/>
    <p:restoredTop sz="94660"/>
  </p:normalViewPr>
  <p:slideViewPr>
    <p:cSldViewPr snapToGrid="0">
      <p:cViewPr varScale="1">
        <p:scale>
          <a:sx n="91" d="100"/>
          <a:sy n="91" d="100"/>
        </p:scale>
        <p:origin x="8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7A819-C9ED-4341-BA2B-724EAE35A1F6}" type="datetimeFigureOut">
              <a:rPr lang="zh-CN" altLang="en-US" smtClean="0"/>
              <a:t>2025/3/14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8DDB1-3DDF-4768-A286-E9552579E3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8DDB1-3DDF-4768-A286-E9552579E3E2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2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3.png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512663" y="0"/>
            <a:ext cx="4679335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48342" y="448581"/>
            <a:ext cx="11509829" cy="6076950"/>
          </a:xfrm>
          <a:prstGeom prst="roundRect">
            <a:avLst>
              <a:gd name="adj" fmla="val 506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79400" dist="114300" dir="2700000" algn="tl" rotWithShape="0">
              <a:schemeClr val="tx1">
                <a:lumMod val="85000"/>
                <a:lumOff val="15000"/>
                <a:alpha val="7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955749" y="117007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4763" t="3135" r="3693" b="4505"/>
          <a:stretch>
            <a:fillRect/>
          </a:stretch>
        </p:blipFill>
        <p:spPr>
          <a:xfrm>
            <a:off x="6943059" y="109750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785132" y="448581"/>
            <a:ext cx="2645231" cy="20864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712527" y="4398814"/>
            <a:ext cx="5596878" cy="64800"/>
          </a:xfrm>
          <a:custGeom>
            <a:avLst/>
            <a:gdLst>
              <a:gd name="connsiteX0" fmla="*/ 4961060 w 5596878"/>
              <a:gd name="connsiteY0" fmla="*/ 0 h 64800"/>
              <a:gd name="connsiteX1" fmla="*/ 0 w 5596878"/>
              <a:gd name="connsiteY1" fmla="*/ 0 h 64800"/>
              <a:gd name="connsiteX2" fmla="*/ 0 w 5596878"/>
              <a:gd name="connsiteY2" fmla="*/ 64800 h 64800"/>
              <a:gd name="connsiteX3" fmla="*/ 4961060 w 5596878"/>
              <a:gd name="connsiteY3" fmla="*/ 64800 h 64800"/>
              <a:gd name="connsiteX4" fmla="*/ 5088224 w 5596878"/>
              <a:gd name="connsiteY4" fmla="*/ 0 h 64800"/>
              <a:gd name="connsiteX5" fmla="*/ 5023424 w 5596878"/>
              <a:gd name="connsiteY5" fmla="*/ 0 h 64800"/>
              <a:gd name="connsiteX6" fmla="*/ 5023424 w 5596878"/>
              <a:gd name="connsiteY6" fmla="*/ 64800 h 64800"/>
              <a:gd name="connsiteX7" fmla="*/ 5088224 w 5596878"/>
              <a:gd name="connsiteY7" fmla="*/ 64800 h 64800"/>
              <a:gd name="connsiteX8" fmla="*/ 5215388 w 5596878"/>
              <a:gd name="connsiteY8" fmla="*/ 0 h 64800"/>
              <a:gd name="connsiteX9" fmla="*/ 5150588 w 5596878"/>
              <a:gd name="connsiteY9" fmla="*/ 0 h 64800"/>
              <a:gd name="connsiteX10" fmla="*/ 5150588 w 5596878"/>
              <a:gd name="connsiteY10" fmla="*/ 64800 h 64800"/>
              <a:gd name="connsiteX11" fmla="*/ 5215388 w 5596878"/>
              <a:gd name="connsiteY11" fmla="*/ 64800 h 64800"/>
              <a:gd name="connsiteX12" fmla="*/ 5342552 w 5596878"/>
              <a:gd name="connsiteY12" fmla="*/ 0 h 64800"/>
              <a:gd name="connsiteX13" fmla="*/ 5277752 w 5596878"/>
              <a:gd name="connsiteY13" fmla="*/ 0 h 64800"/>
              <a:gd name="connsiteX14" fmla="*/ 5277752 w 5596878"/>
              <a:gd name="connsiteY14" fmla="*/ 64800 h 64800"/>
              <a:gd name="connsiteX15" fmla="*/ 5342552 w 5596878"/>
              <a:gd name="connsiteY15" fmla="*/ 64800 h 64800"/>
              <a:gd name="connsiteX16" fmla="*/ 5469716 w 5596878"/>
              <a:gd name="connsiteY16" fmla="*/ 0 h 64800"/>
              <a:gd name="connsiteX17" fmla="*/ 5404916 w 5596878"/>
              <a:gd name="connsiteY17" fmla="*/ 0 h 64800"/>
              <a:gd name="connsiteX18" fmla="*/ 5404916 w 5596878"/>
              <a:gd name="connsiteY18" fmla="*/ 64800 h 64800"/>
              <a:gd name="connsiteX19" fmla="*/ 5469716 w 5596878"/>
              <a:gd name="connsiteY19" fmla="*/ 64800 h 64800"/>
              <a:gd name="connsiteX20" fmla="*/ 5596878 w 5596878"/>
              <a:gd name="connsiteY20" fmla="*/ 0 h 64800"/>
              <a:gd name="connsiteX21" fmla="*/ 5532078 w 5596878"/>
              <a:gd name="connsiteY21" fmla="*/ 0 h 64800"/>
              <a:gd name="connsiteX22" fmla="*/ 5532078 w 5596878"/>
              <a:gd name="connsiteY22" fmla="*/ 64800 h 64800"/>
              <a:gd name="connsiteX23" fmla="*/ 5596878 w 5596878"/>
              <a:gd name="connsiteY23" fmla="*/ 64800 h 64800"/>
            </a:gdLst>
            <a:ahLst/>
            <a:cxnLst/>
            <a:rect l="l" t="t" r="r" b="b"/>
            <a:pathLst>
              <a:path w="5596878" h="64800">
                <a:moveTo>
                  <a:pt x="4961060" y="0"/>
                </a:moveTo>
                <a:lnTo>
                  <a:pt x="0" y="0"/>
                </a:lnTo>
                <a:lnTo>
                  <a:pt x="0" y="64800"/>
                </a:lnTo>
                <a:lnTo>
                  <a:pt x="4961060" y="64800"/>
                </a:lnTo>
                <a:close/>
                <a:moveTo>
                  <a:pt x="5088224" y="0"/>
                </a:moveTo>
                <a:lnTo>
                  <a:pt x="5023424" y="0"/>
                </a:lnTo>
                <a:lnTo>
                  <a:pt x="5023424" y="64800"/>
                </a:lnTo>
                <a:lnTo>
                  <a:pt x="5088224" y="64800"/>
                </a:lnTo>
                <a:close/>
                <a:moveTo>
                  <a:pt x="5215388" y="0"/>
                </a:moveTo>
                <a:lnTo>
                  <a:pt x="5150588" y="0"/>
                </a:lnTo>
                <a:lnTo>
                  <a:pt x="5150588" y="64800"/>
                </a:lnTo>
                <a:lnTo>
                  <a:pt x="5215388" y="64800"/>
                </a:lnTo>
                <a:close/>
                <a:moveTo>
                  <a:pt x="5342552" y="0"/>
                </a:moveTo>
                <a:lnTo>
                  <a:pt x="5277752" y="0"/>
                </a:lnTo>
                <a:lnTo>
                  <a:pt x="5277752" y="64800"/>
                </a:lnTo>
                <a:lnTo>
                  <a:pt x="5342552" y="64800"/>
                </a:lnTo>
                <a:close/>
                <a:moveTo>
                  <a:pt x="5469716" y="0"/>
                </a:moveTo>
                <a:lnTo>
                  <a:pt x="5404916" y="0"/>
                </a:lnTo>
                <a:lnTo>
                  <a:pt x="5404916" y="64800"/>
                </a:lnTo>
                <a:lnTo>
                  <a:pt x="5469716" y="64800"/>
                </a:lnTo>
                <a:close/>
                <a:moveTo>
                  <a:pt x="5596878" y="0"/>
                </a:moveTo>
                <a:lnTo>
                  <a:pt x="5532078" y="0"/>
                </a:lnTo>
                <a:lnTo>
                  <a:pt x="5532078" y="64800"/>
                </a:lnTo>
                <a:lnTo>
                  <a:pt x="5596878" y="648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6630" y="5164010"/>
            <a:ext cx="211964" cy="22960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719706" y="5149755"/>
            <a:ext cx="1946121" cy="24784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时间20XX.XX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3334784" y="5173210"/>
            <a:ext cx="211964" cy="220408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2833907">
            <a:off x="5678408" y="920362"/>
            <a:ext cx="1167768" cy="1167768"/>
          </a:xfrm>
          <a:prstGeom prst="donut">
            <a:avLst>
              <a:gd name="adj" fmla="val 18579"/>
            </a:avLst>
          </a:prstGeom>
          <a:gradFill>
            <a:gsLst>
              <a:gs pos="1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75923" y="2012720"/>
            <a:ext cx="5963720" cy="20858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Introduction to AI-assisted plug-in development project</a:t>
            </a:r>
            <a:endParaRPr kumimoji="1" lang="zh-CN" altLang="en-US" sz="4000" dirty="0"/>
          </a:p>
        </p:txBody>
      </p:sp>
      <p:pic>
        <p:nvPicPr>
          <p:cNvPr id="1028" name="Picture 4" descr="澳門科技大學- 維基百科，自由的百科全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30" y="795472"/>
            <a:ext cx="1217248" cy="121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/>
          <p:cNvSpPr txBox="1"/>
          <p:nvPr/>
        </p:nvSpPr>
        <p:spPr>
          <a:xfrm>
            <a:off x="1243584" y="5173210"/>
            <a:ext cx="431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王昊扬（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、赵毅（</a:t>
            </a:r>
            <a:r>
              <a:rPr lang="en-US" altLang="zh-CN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）、刘士贤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(BE)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368040" y="2467828"/>
            <a:ext cx="5455920" cy="5455920"/>
          </a:xfrm>
          <a:prstGeom prst="ellipse">
            <a:avLst/>
          </a:prstGeom>
          <a:noFill/>
          <a:ln w="12700" cap="sq">
            <a:solidFill>
              <a:schemeClr val="accent1">
                <a:alpha val="1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886428" y="534749"/>
            <a:ext cx="7487870" cy="7487870"/>
          </a:xfrm>
          <a:prstGeom prst="ellipse">
            <a:avLst/>
          </a:prstGeom>
          <a:noFill/>
          <a:ln w="12700" cap="sq">
            <a:solidFill>
              <a:schemeClr val="accent1">
                <a:alpha val="1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692080" y="2791868"/>
            <a:ext cx="4807840" cy="4807840"/>
          </a:xfrm>
          <a:prstGeom prst="ellipse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9860" t="23217" r="585" b="12861"/>
          <a:stretch>
            <a:fillRect/>
          </a:stretch>
        </p:blipFill>
        <p:spPr>
          <a:xfrm>
            <a:off x="3848717" y="2978338"/>
            <a:ext cx="4494566" cy="4452198"/>
          </a:xfrm>
          <a:custGeom>
            <a:avLst/>
            <a:gdLst/>
            <a:ahLst/>
            <a:cxnLst/>
            <a:rect l="l" t="t" r="r" b="b"/>
            <a:pathLst>
              <a:path w="4495800" h="4457700">
                <a:moveTo>
                  <a:pt x="2247283" y="0"/>
                </a:moveTo>
                <a:cubicBezTo>
                  <a:pt x="3488423" y="0"/>
                  <a:pt x="4494566" y="996658"/>
                  <a:pt x="4494566" y="2226099"/>
                </a:cubicBezTo>
                <a:cubicBezTo>
                  <a:pt x="4494566" y="3455540"/>
                  <a:pt x="3488423" y="4452198"/>
                  <a:pt x="2247283" y="4452198"/>
                </a:cubicBezTo>
                <a:cubicBezTo>
                  <a:pt x="1006143" y="4452198"/>
                  <a:pt x="0" y="3455540"/>
                  <a:pt x="0" y="2226099"/>
                </a:cubicBezTo>
                <a:cubicBezTo>
                  <a:pt x="0" y="996658"/>
                  <a:pt x="1006143" y="0"/>
                  <a:pt x="224728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105968" y="3710136"/>
            <a:ext cx="2801647" cy="2973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gradFill>
                  <a:gsLst>
                    <a:gs pos="0">
                      <a:srgbClr val="003F74">
                        <a:alpha val="100000"/>
                      </a:srgbClr>
                    </a:gs>
                    <a:gs pos="100000">
                      <a:srgbClr val="002F57">
                        <a:alpha val="100000"/>
                      </a:srgbClr>
                    </a:gs>
                  </a:gsLst>
                  <a:lin ang="2700000" scaled="0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Milestone 1: Requirements and prototype completed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19881" y="4240545"/>
            <a:ext cx="3560383" cy="1312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15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Time </a:t>
            </a:r>
            <a:r>
              <a:rPr kumimoji="1" lang="en-US" altLang="zh-CN" sz="115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range:February</a:t>
            </a:r>
            <a:r>
              <a:rPr kumimoji="1" lang="en-US" altLang="zh-CN" sz="115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 15 - March 1</a:t>
            </a:r>
          </a:p>
          <a:p>
            <a:pPr>
              <a:lnSpc>
                <a:spcPct val="150000"/>
              </a:lnSpc>
            </a:pPr>
            <a:r>
              <a:rPr kumimoji="1" lang="en-US" altLang="zh-CN" sz="115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Main tasks: user demand research, technical solution exploration, and preliminary prototype design. Through questionnaire surveys and user interviews, we will gain an in-depth understanding of student needs; explore AI technical solutions suitable for the project; and design a preliminary prototype of the plug-in, including interface layout and interaction process.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209153" y="309736"/>
            <a:ext cx="3229614" cy="2936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gradFill>
                  <a:gsLst>
                    <a:gs pos="0">
                      <a:srgbClr val="003F74">
                        <a:alpha val="100000"/>
                      </a:srgbClr>
                    </a:gs>
                    <a:gs pos="100000">
                      <a:srgbClr val="002F57">
                        <a:alpha val="100000"/>
                      </a:srgbClr>
                    </a:gs>
                  </a:gsLst>
                  <a:lin ang="2700000" scaled="0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Milestone 3: </a:t>
            </a:r>
            <a:r>
              <a:rPr kumimoji="1" lang="en-US" altLang="zh-CN" sz="1600" dirty="0" err="1">
                <a:ln w="12700">
                  <a:noFill/>
                </a:ln>
                <a:gradFill>
                  <a:gsLst>
                    <a:gs pos="0">
                      <a:srgbClr val="003F74">
                        <a:alpha val="100000"/>
                      </a:srgbClr>
                    </a:gs>
                    <a:gs pos="100000">
                      <a:srgbClr val="002F57">
                        <a:alpha val="100000"/>
                      </a:srgbClr>
                    </a:gs>
                  </a:gsLst>
                  <a:lin ang="2700000" scaled="0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MvP</a:t>
            </a:r>
            <a:r>
              <a:rPr kumimoji="1" lang="en-US" altLang="zh-CN" sz="1600" dirty="0">
                <a:ln w="12700">
                  <a:noFill/>
                </a:ln>
                <a:gradFill>
                  <a:gsLst>
                    <a:gs pos="0">
                      <a:srgbClr val="003F74">
                        <a:alpha val="100000"/>
                      </a:srgbClr>
                    </a:gs>
                    <a:gs pos="100000">
                      <a:srgbClr val="002F57">
                        <a:alpha val="100000"/>
                      </a:srgbClr>
                    </a:gs>
                  </a:gsLst>
                  <a:lin ang="2700000" scaled="0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Functionality Implementation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7211258" y="887150"/>
            <a:ext cx="4049468" cy="1312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5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Time range: March 19 - April 2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15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Main tasks: Build AI services, integrate AI functions, and develop vocabulary review algorithms. Achieve efficient integration and call of AI services; integrate AI-generated learning questions and examples, intelligent review algorithms and other functions into plug-ins; develop intelligent review algorithms and formulate personalized review plans.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8497931" y="3660075"/>
            <a:ext cx="3085373" cy="3136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gradFill>
                  <a:gsLst>
                    <a:gs pos="0">
                      <a:srgbClr val="003F74">
                        <a:alpha val="100000"/>
                      </a:srgbClr>
                    </a:gs>
                    <a:gs pos="100000">
                      <a:srgbClr val="002F57">
                        <a:alpha val="100000"/>
                      </a:srgbClr>
                    </a:gs>
                  </a:gsLst>
                  <a:lin ang="2700000" scaled="0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Milestone 4: Product Release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497931" y="4007455"/>
            <a:ext cx="3637986" cy="1312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5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Time range: April 2 - April 16</a:t>
            </a:r>
          </a:p>
          <a:p>
            <a:pPr algn="l">
              <a:lnSpc>
                <a:spcPct val="150000"/>
              </a:lnSpc>
            </a:pPr>
            <a:r>
              <a:rPr kumimoji="1" lang="en-US" altLang="zh-CN" sz="115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Main tasks: Implement cross-device synchronization, performance optimization testing, and product release preparation. Implement the cross-device synchronization function of the plug-in; conduct comprehensive performance optimization testing to improve plug-in performance; complete various preparations before product release to ensure smooth market launch.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952500" y="1164116"/>
            <a:ext cx="3864707" cy="32403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gradFill>
                  <a:gsLst>
                    <a:gs pos="0">
                      <a:srgbClr val="003F74">
                        <a:alpha val="100000"/>
                      </a:srgbClr>
                    </a:gs>
                    <a:gs pos="100000">
                      <a:srgbClr val="002F57">
                        <a:alpha val="100000"/>
                      </a:srgbClr>
                    </a:gs>
                  </a:gsLst>
                  <a:lin ang="2700000" scaled="0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Milestone 2: Basic functions launched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1030526" y="1446470"/>
            <a:ext cx="4020678" cy="1312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15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Time range: March 5 - March 19</a:t>
            </a:r>
          </a:p>
          <a:p>
            <a:pPr>
              <a:lnSpc>
                <a:spcPct val="150000"/>
              </a:lnSpc>
            </a:pPr>
            <a:r>
              <a:rPr kumimoji="1" lang="en-US" altLang="zh-CN" sz="115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Main tasks: Develop extended function modules, advanced text context learning development, and vocabulary management interface. Improve basic functions such as new word marking and vocabulary management; develop text context learning functions to provide accurate learning content; design an intuitive and easy-to-use vocabulary management interface.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317500" y="500002"/>
            <a:ext cx="1115822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Project Milestones</a:t>
            </a:r>
            <a:endParaRPr kumimoji="1" lang="zh-CN" altLang="en-US" dirty="0"/>
          </a:p>
        </p:txBody>
      </p:sp>
      <p:cxnSp>
        <p:nvCxnSpPr>
          <p:cNvPr id="18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066140" y="928004"/>
            <a:ext cx="1008000" cy="1008000"/>
          </a:xfrm>
          <a:prstGeom prst="roundRect">
            <a:avLst>
              <a:gd name="adj" fmla="val 15278"/>
            </a:avLst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77234" y="1039098"/>
            <a:ext cx="785812" cy="785812"/>
          </a:xfrm>
          <a:prstGeom prst="ellipse">
            <a:avLst/>
          </a:prstGeom>
          <a:solidFill>
            <a:schemeClr val="accent1">
              <a:alpha val="1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381108" y="1208973"/>
            <a:ext cx="378063" cy="40953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317500" y="500002"/>
            <a:ext cx="1115822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Project Management Tools</a:t>
            </a:r>
            <a:endParaRPr kumimoji="1" lang="zh-CN" altLang="en-US" dirty="0"/>
          </a:p>
        </p:txBody>
      </p:sp>
      <p:cxnSp>
        <p:nvCxnSpPr>
          <p:cNvPr id="11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13" name="文本框 12"/>
          <p:cNvSpPr txBox="1"/>
          <p:nvPr/>
        </p:nvSpPr>
        <p:spPr>
          <a:xfrm>
            <a:off x="8827465" y="558672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Scope Management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8" y="1087390"/>
            <a:ext cx="8260906" cy="52206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066140" y="928004"/>
            <a:ext cx="1008000" cy="1008000"/>
          </a:xfrm>
          <a:prstGeom prst="roundRect">
            <a:avLst>
              <a:gd name="adj" fmla="val 15278"/>
            </a:avLst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77234" y="1039098"/>
            <a:ext cx="785812" cy="785812"/>
          </a:xfrm>
          <a:prstGeom prst="ellipse">
            <a:avLst/>
          </a:prstGeom>
          <a:solidFill>
            <a:schemeClr val="accent1">
              <a:alpha val="1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381108" y="1208973"/>
            <a:ext cx="378063" cy="40953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317500" y="500002"/>
            <a:ext cx="1115822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Project Management Tools</a:t>
            </a:r>
            <a:endParaRPr kumimoji="1" lang="zh-CN" altLang="en-US" dirty="0"/>
          </a:p>
        </p:txBody>
      </p:sp>
      <p:cxnSp>
        <p:nvCxnSpPr>
          <p:cNvPr id="11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13" name="文本框 12"/>
          <p:cNvSpPr txBox="1"/>
          <p:nvPr/>
        </p:nvSpPr>
        <p:spPr>
          <a:xfrm>
            <a:off x="9713290" y="53958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Scope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02" y="1102668"/>
            <a:ext cx="9093288" cy="53015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066140" y="928004"/>
            <a:ext cx="1008000" cy="1008000"/>
          </a:xfrm>
          <a:prstGeom prst="roundRect">
            <a:avLst>
              <a:gd name="adj" fmla="val 15278"/>
            </a:avLst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177234" y="1039098"/>
            <a:ext cx="785812" cy="785812"/>
          </a:xfrm>
          <a:prstGeom prst="ellipse">
            <a:avLst/>
          </a:prstGeom>
          <a:solidFill>
            <a:schemeClr val="accent1">
              <a:alpha val="1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381108" y="1208973"/>
            <a:ext cx="378063" cy="40953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17500" y="500002"/>
            <a:ext cx="1115822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Project Management Tools</a:t>
            </a:r>
            <a:endParaRPr kumimoji="1" lang="zh-CN" altLang="en-US" dirty="0"/>
          </a:p>
        </p:txBody>
      </p:sp>
      <p:cxnSp>
        <p:nvCxnSpPr>
          <p:cNvPr id="17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2175704"/>
            <a:ext cx="10610339" cy="385744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23104" y="54991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Requirement Decomposition Matrix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17500" y="500002"/>
            <a:ext cx="1115822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Project Management Tools</a:t>
            </a:r>
            <a:endParaRPr kumimoji="1" lang="zh-CN" altLang="en-US" dirty="0"/>
          </a:p>
        </p:txBody>
      </p:sp>
      <p:cxnSp>
        <p:nvCxnSpPr>
          <p:cNvPr id="16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10066140" y="928004"/>
            <a:ext cx="1008000" cy="1008000"/>
          </a:xfrm>
          <a:prstGeom prst="roundRect">
            <a:avLst>
              <a:gd name="adj" fmla="val 15278"/>
            </a:avLst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177234" y="1039098"/>
            <a:ext cx="785812" cy="785812"/>
          </a:xfrm>
          <a:prstGeom prst="ellipse">
            <a:avLst/>
          </a:prstGeom>
          <a:solidFill>
            <a:schemeClr val="accent1">
              <a:alpha val="1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381108" y="1208973"/>
            <a:ext cx="378063" cy="40953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9228881" y="350138"/>
            <a:ext cx="3960000" cy="5794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 dirty="0"/>
              <a:t>WBS Diagram</a:t>
            </a:r>
            <a:endParaRPr kumimoji="1" lang="zh-CN" altLang="en-US" sz="2800" b="1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74" y="1102668"/>
            <a:ext cx="9569771" cy="53780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1043199"/>
            <a:ext cx="8178076" cy="5314799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17500" y="500002"/>
            <a:ext cx="1115822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Project Management Tools</a:t>
            </a:r>
            <a:endParaRPr kumimoji="1" lang="zh-CN" altLang="en-US" dirty="0"/>
          </a:p>
        </p:txBody>
      </p:sp>
      <p:cxnSp>
        <p:nvCxnSpPr>
          <p:cNvPr id="8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9660681" y="173620"/>
            <a:ext cx="3960000" cy="5794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 dirty="0"/>
              <a:t>WBS </a:t>
            </a:r>
            <a:endParaRPr kumimoji="1" lang="zh-CN" altLang="en-US" sz="2800" b="1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794" y="2741067"/>
            <a:ext cx="4382112" cy="27816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512663" y="0"/>
            <a:ext cx="4679335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48342" y="448581"/>
            <a:ext cx="11509829" cy="6076950"/>
          </a:xfrm>
          <a:prstGeom prst="roundRect">
            <a:avLst>
              <a:gd name="adj" fmla="val 506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79400" dist="114300" dir="2700000" algn="tl" rotWithShape="0">
              <a:schemeClr val="tx1">
                <a:lumMod val="85000"/>
                <a:lumOff val="15000"/>
                <a:alpha val="7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955749" y="117007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4763" t="3135" r="3693" b="4505"/>
          <a:stretch>
            <a:fillRect/>
          </a:stretch>
        </p:blipFill>
        <p:spPr>
          <a:xfrm>
            <a:off x="6943059" y="109750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556959" y="2011016"/>
            <a:ext cx="2781670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01519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5132" y="448581"/>
            <a:ext cx="2645231" cy="20864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698346" y="5397430"/>
            <a:ext cx="5596878" cy="64800"/>
          </a:xfrm>
          <a:custGeom>
            <a:avLst/>
            <a:gdLst>
              <a:gd name="connsiteX0" fmla="*/ 4961060 w 5596878"/>
              <a:gd name="connsiteY0" fmla="*/ 0 h 64800"/>
              <a:gd name="connsiteX1" fmla="*/ 0 w 5596878"/>
              <a:gd name="connsiteY1" fmla="*/ 0 h 64800"/>
              <a:gd name="connsiteX2" fmla="*/ 0 w 5596878"/>
              <a:gd name="connsiteY2" fmla="*/ 64800 h 64800"/>
              <a:gd name="connsiteX3" fmla="*/ 4961060 w 5596878"/>
              <a:gd name="connsiteY3" fmla="*/ 64800 h 64800"/>
              <a:gd name="connsiteX4" fmla="*/ 5088224 w 5596878"/>
              <a:gd name="connsiteY4" fmla="*/ 0 h 64800"/>
              <a:gd name="connsiteX5" fmla="*/ 5023424 w 5596878"/>
              <a:gd name="connsiteY5" fmla="*/ 0 h 64800"/>
              <a:gd name="connsiteX6" fmla="*/ 5023424 w 5596878"/>
              <a:gd name="connsiteY6" fmla="*/ 64800 h 64800"/>
              <a:gd name="connsiteX7" fmla="*/ 5088224 w 5596878"/>
              <a:gd name="connsiteY7" fmla="*/ 64800 h 64800"/>
              <a:gd name="connsiteX8" fmla="*/ 5215388 w 5596878"/>
              <a:gd name="connsiteY8" fmla="*/ 0 h 64800"/>
              <a:gd name="connsiteX9" fmla="*/ 5150588 w 5596878"/>
              <a:gd name="connsiteY9" fmla="*/ 0 h 64800"/>
              <a:gd name="connsiteX10" fmla="*/ 5150588 w 5596878"/>
              <a:gd name="connsiteY10" fmla="*/ 64800 h 64800"/>
              <a:gd name="connsiteX11" fmla="*/ 5215388 w 5596878"/>
              <a:gd name="connsiteY11" fmla="*/ 64800 h 64800"/>
              <a:gd name="connsiteX12" fmla="*/ 5342552 w 5596878"/>
              <a:gd name="connsiteY12" fmla="*/ 0 h 64800"/>
              <a:gd name="connsiteX13" fmla="*/ 5277752 w 5596878"/>
              <a:gd name="connsiteY13" fmla="*/ 0 h 64800"/>
              <a:gd name="connsiteX14" fmla="*/ 5277752 w 5596878"/>
              <a:gd name="connsiteY14" fmla="*/ 64800 h 64800"/>
              <a:gd name="connsiteX15" fmla="*/ 5342552 w 5596878"/>
              <a:gd name="connsiteY15" fmla="*/ 64800 h 64800"/>
              <a:gd name="connsiteX16" fmla="*/ 5469716 w 5596878"/>
              <a:gd name="connsiteY16" fmla="*/ 0 h 64800"/>
              <a:gd name="connsiteX17" fmla="*/ 5404916 w 5596878"/>
              <a:gd name="connsiteY17" fmla="*/ 0 h 64800"/>
              <a:gd name="connsiteX18" fmla="*/ 5404916 w 5596878"/>
              <a:gd name="connsiteY18" fmla="*/ 64800 h 64800"/>
              <a:gd name="connsiteX19" fmla="*/ 5469716 w 5596878"/>
              <a:gd name="connsiteY19" fmla="*/ 64800 h 64800"/>
              <a:gd name="connsiteX20" fmla="*/ 5596878 w 5596878"/>
              <a:gd name="connsiteY20" fmla="*/ 0 h 64800"/>
              <a:gd name="connsiteX21" fmla="*/ 5532078 w 5596878"/>
              <a:gd name="connsiteY21" fmla="*/ 0 h 64800"/>
              <a:gd name="connsiteX22" fmla="*/ 5532078 w 5596878"/>
              <a:gd name="connsiteY22" fmla="*/ 64800 h 64800"/>
              <a:gd name="connsiteX23" fmla="*/ 5596878 w 5596878"/>
              <a:gd name="connsiteY23" fmla="*/ 64800 h 64800"/>
            </a:gdLst>
            <a:ahLst/>
            <a:cxnLst/>
            <a:rect l="l" t="t" r="r" b="b"/>
            <a:pathLst>
              <a:path w="5596878" h="64800">
                <a:moveTo>
                  <a:pt x="4961060" y="0"/>
                </a:moveTo>
                <a:lnTo>
                  <a:pt x="0" y="0"/>
                </a:lnTo>
                <a:lnTo>
                  <a:pt x="0" y="64800"/>
                </a:lnTo>
                <a:lnTo>
                  <a:pt x="4961060" y="64800"/>
                </a:lnTo>
                <a:close/>
                <a:moveTo>
                  <a:pt x="5088224" y="0"/>
                </a:moveTo>
                <a:lnTo>
                  <a:pt x="5023424" y="0"/>
                </a:lnTo>
                <a:lnTo>
                  <a:pt x="5023424" y="64800"/>
                </a:lnTo>
                <a:lnTo>
                  <a:pt x="5088224" y="64800"/>
                </a:lnTo>
                <a:close/>
                <a:moveTo>
                  <a:pt x="5215388" y="0"/>
                </a:moveTo>
                <a:lnTo>
                  <a:pt x="5150588" y="0"/>
                </a:lnTo>
                <a:lnTo>
                  <a:pt x="5150588" y="64800"/>
                </a:lnTo>
                <a:lnTo>
                  <a:pt x="5215388" y="64800"/>
                </a:lnTo>
                <a:close/>
                <a:moveTo>
                  <a:pt x="5342552" y="0"/>
                </a:moveTo>
                <a:lnTo>
                  <a:pt x="5277752" y="0"/>
                </a:lnTo>
                <a:lnTo>
                  <a:pt x="5277752" y="64800"/>
                </a:lnTo>
                <a:lnTo>
                  <a:pt x="5342552" y="64800"/>
                </a:lnTo>
                <a:close/>
                <a:moveTo>
                  <a:pt x="5469716" y="0"/>
                </a:moveTo>
                <a:lnTo>
                  <a:pt x="5404916" y="0"/>
                </a:lnTo>
                <a:lnTo>
                  <a:pt x="5404916" y="64800"/>
                </a:lnTo>
                <a:lnTo>
                  <a:pt x="5469716" y="64800"/>
                </a:lnTo>
                <a:close/>
                <a:moveTo>
                  <a:pt x="5596878" y="0"/>
                </a:moveTo>
                <a:lnTo>
                  <a:pt x="5532078" y="0"/>
                </a:lnTo>
                <a:lnTo>
                  <a:pt x="5532078" y="64800"/>
                </a:lnTo>
                <a:lnTo>
                  <a:pt x="5596878" y="648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126440" y="138593"/>
            <a:ext cx="1518002" cy="29733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01519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833907">
            <a:off x="5650418" y="984884"/>
            <a:ext cx="1167768" cy="1167768"/>
          </a:xfrm>
          <a:prstGeom prst="donut">
            <a:avLst>
              <a:gd name="adj" fmla="val 18579"/>
            </a:avLst>
          </a:prstGeom>
          <a:gradFill>
            <a:gsLst>
              <a:gs pos="1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2731" y="3144241"/>
            <a:ext cx="6077479" cy="20858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Project Evaluation</a:t>
            </a:r>
            <a:endParaRPr kumimoji="1" lang="zh-CN" altLang="en-US"/>
          </a:p>
        </p:txBody>
      </p:sp>
      <p:pic>
        <p:nvPicPr>
          <p:cNvPr id="14" name="Picture 4" descr="澳門科技大學- 維基百科，自由的百科全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30" y="795472"/>
            <a:ext cx="1217248" cy="121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86917" y="1234535"/>
            <a:ext cx="3696672" cy="1341121"/>
            <a:chOff x="0" y="0"/>
            <a:chExt cx="7393344" cy="2682243"/>
          </a:xfrm>
        </p:grpSpPr>
        <p:sp>
          <p:nvSpPr>
            <p:cNvPr id="3" name="Freeform 3"/>
            <p:cNvSpPr/>
            <p:nvPr/>
          </p:nvSpPr>
          <p:spPr>
            <a:xfrm>
              <a:off x="4260664" y="0"/>
              <a:ext cx="3132680" cy="2682243"/>
            </a:xfrm>
            <a:custGeom>
              <a:avLst/>
              <a:gdLst/>
              <a:ahLst/>
              <a:cxnLst/>
              <a:rect l="l" t="t" r="r" b="b"/>
              <a:pathLst>
                <a:path w="3132680" h="2682243">
                  <a:moveTo>
                    <a:pt x="0" y="0"/>
                  </a:moveTo>
                  <a:lnTo>
                    <a:pt x="3132680" y="0"/>
                  </a:lnTo>
                  <a:lnTo>
                    <a:pt x="3132680" y="2682243"/>
                  </a:lnTo>
                  <a:lnTo>
                    <a:pt x="0" y="2682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6846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>
              <a:off x="3195757" y="0"/>
              <a:ext cx="1064907" cy="2682243"/>
            </a:xfrm>
            <a:custGeom>
              <a:avLst/>
              <a:gdLst/>
              <a:ahLst/>
              <a:cxnLst/>
              <a:rect l="l" t="t" r="r" b="b"/>
              <a:pathLst>
                <a:path w="1064907" h="2682243">
                  <a:moveTo>
                    <a:pt x="0" y="0"/>
                  </a:moveTo>
                  <a:lnTo>
                    <a:pt x="1064907" y="0"/>
                  </a:lnTo>
                  <a:lnTo>
                    <a:pt x="1064907" y="2682243"/>
                  </a:lnTo>
                  <a:lnTo>
                    <a:pt x="0" y="2682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8975" r="-194174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3195757" cy="2682243"/>
            </a:xfrm>
            <a:custGeom>
              <a:avLst/>
              <a:gdLst/>
              <a:ahLst/>
              <a:cxnLst/>
              <a:rect l="l" t="t" r="r" b="b"/>
              <a:pathLst>
                <a:path w="3195757" h="2682243">
                  <a:moveTo>
                    <a:pt x="0" y="0"/>
                  </a:moveTo>
                  <a:lnTo>
                    <a:pt x="3195757" y="0"/>
                  </a:lnTo>
                  <a:lnTo>
                    <a:pt x="3195757" y="2682243"/>
                  </a:lnTo>
                  <a:lnTo>
                    <a:pt x="0" y="2682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4342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537109" y="2575657"/>
            <a:ext cx="3692961" cy="1339775"/>
            <a:chOff x="0" y="0"/>
            <a:chExt cx="7385923" cy="2679551"/>
          </a:xfrm>
        </p:grpSpPr>
        <p:sp>
          <p:nvSpPr>
            <p:cNvPr id="7" name="Freeform 7"/>
            <p:cNvSpPr/>
            <p:nvPr/>
          </p:nvSpPr>
          <p:spPr>
            <a:xfrm>
              <a:off x="4256387" y="0"/>
              <a:ext cx="3129536" cy="2679551"/>
            </a:xfrm>
            <a:custGeom>
              <a:avLst/>
              <a:gdLst/>
              <a:ahLst/>
              <a:cxnLst/>
              <a:rect l="l" t="t" r="r" b="b"/>
              <a:pathLst>
                <a:path w="3129536" h="2679551">
                  <a:moveTo>
                    <a:pt x="0" y="0"/>
                  </a:moveTo>
                  <a:lnTo>
                    <a:pt x="3129536" y="0"/>
                  </a:lnTo>
                  <a:lnTo>
                    <a:pt x="3129536" y="2679551"/>
                  </a:lnTo>
                  <a:lnTo>
                    <a:pt x="0" y="267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6846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Freeform 8"/>
            <p:cNvSpPr/>
            <p:nvPr/>
          </p:nvSpPr>
          <p:spPr>
            <a:xfrm>
              <a:off x="3192549" y="0"/>
              <a:ext cx="1063838" cy="2679551"/>
            </a:xfrm>
            <a:custGeom>
              <a:avLst/>
              <a:gdLst/>
              <a:ahLst/>
              <a:cxnLst/>
              <a:rect l="l" t="t" r="r" b="b"/>
              <a:pathLst>
                <a:path w="1063838" h="2679551">
                  <a:moveTo>
                    <a:pt x="0" y="0"/>
                  </a:moveTo>
                  <a:lnTo>
                    <a:pt x="1063838" y="0"/>
                  </a:lnTo>
                  <a:lnTo>
                    <a:pt x="1063838" y="2679551"/>
                  </a:lnTo>
                  <a:lnTo>
                    <a:pt x="0" y="267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8975" r="-194174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3192549" cy="2679551"/>
            </a:xfrm>
            <a:custGeom>
              <a:avLst/>
              <a:gdLst/>
              <a:ahLst/>
              <a:cxnLst/>
              <a:rect l="l" t="t" r="r" b="b"/>
              <a:pathLst>
                <a:path w="3192549" h="2679551">
                  <a:moveTo>
                    <a:pt x="0" y="0"/>
                  </a:moveTo>
                  <a:lnTo>
                    <a:pt x="3192549" y="0"/>
                  </a:lnTo>
                  <a:lnTo>
                    <a:pt x="3192549" y="2679551"/>
                  </a:lnTo>
                  <a:lnTo>
                    <a:pt x="0" y="267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4342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009153" y="4523558"/>
            <a:ext cx="4250983" cy="1559993"/>
            <a:chOff x="0" y="0"/>
            <a:chExt cx="8501967" cy="3119986"/>
          </a:xfrm>
        </p:grpSpPr>
        <p:sp>
          <p:nvSpPr>
            <p:cNvPr id="16" name="Freeform 16"/>
            <p:cNvSpPr/>
            <p:nvPr/>
          </p:nvSpPr>
          <p:spPr>
            <a:xfrm>
              <a:off x="4899545" y="0"/>
              <a:ext cx="3602422" cy="3119986"/>
            </a:xfrm>
            <a:custGeom>
              <a:avLst/>
              <a:gdLst/>
              <a:ahLst/>
              <a:cxnLst/>
              <a:rect l="l" t="t" r="r" b="b"/>
              <a:pathLst>
                <a:path w="3602422" h="3119986">
                  <a:moveTo>
                    <a:pt x="0" y="0"/>
                  </a:moveTo>
                  <a:lnTo>
                    <a:pt x="3602422" y="0"/>
                  </a:lnTo>
                  <a:lnTo>
                    <a:pt x="3602422" y="3119986"/>
                  </a:lnTo>
                  <a:lnTo>
                    <a:pt x="0" y="3119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731" r="-576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 17"/>
            <p:cNvSpPr/>
            <p:nvPr/>
          </p:nvSpPr>
          <p:spPr>
            <a:xfrm>
              <a:off x="3674957" y="0"/>
              <a:ext cx="1224588" cy="3119986"/>
            </a:xfrm>
            <a:custGeom>
              <a:avLst/>
              <a:gdLst/>
              <a:ahLst/>
              <a:cxnLst/>
              <a:rect l="l" t="t" r="r" b="b"/>
              <a:pathLst>
                <a:path w="1224588" h="3119986">
                  <a:moveTo>
                    <a:pt x="0" y="0"/>
                  </a:moveTo>
                  <a:lnTo>
                    <a:pt x="1224588" y="0"/>
                  </a:lnTo>
                  <a:lnTo>
                    <a:pt x="1224588" y="3119986"/>
                  </a:lnTo>
                  <a:lnTo>
                    <a:pt x="0" y="3119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0461" r="-196987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3674957" cy="3119986"/>
            </a:xfrm>
            <a:custGeom>
              <a:avLst/>
              <a:gdLst/>
              <a:ahLst/>
              <a:cxnLst/>
              <a:rect l="l" t="t" r="r" b="b"/>
              <a:pathLst>
                <a:path w="3674957" h="3119986">
                  <a:moveTo>
                    <a:pt x="0" y="0"/>
                  </a:moveTo>
                  <a:lnTo>
                    <a:pt x="3674957" y="0"/>
                  </a:lnTo>
                  <a:lnTo>
                    <a:pt x="3674957" y="3119986"/>
                  </a:lnTo>
                  <a:lnTo>
                    <a:pt x="0" y="3119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76" r="-25199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31599" y="229235"/>
            <a:ext cx="53314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evaluation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927238" y="1387884"/>
            <a:ext cx="1609870" cy="3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5"/>
              </a:lnSpc>
              <a:spcBef>
                <a:spcPct val="0"/>
              </a:spcBef>
            </a:pPr>
            <a:r>
              <a:rPr lang="en-US" sz="2060" dirty="0">
                <a:solidFill>
                  <a:srgbClr val="284E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of Code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30602" y="1771901"/>
            <a:ext cx="2955134" cy="81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5"/>
              </a:lnSpc>
            </a:pPr>
            <a:r>
              <a:rPr lang="en-US" sz="16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LOC=4000</a:t>
            </a:r>
          </a:p>
          <a:p>
            <a:pPr>
              <a:lnSpc>
                <a:spcPts val="3365"/>
              </a:lnSpc>
            </a:pPr>
            <a:endParaRPr lang="en-US" sz="168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760737" y="2651857"/>
            <a:ext cx="2071927" cy="341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5"/>
              </a:lnSpc>
              <a:spcBef>
                <a:spcPct val="0"/>
              </a:spcBef>
            </a:pPr>
            <a:r>
              <a:rPr lang="en-US" sz="2065" dirty="0">
                <a:solidFill>
                  <a:srgbClr val="284E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Density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760738" y="2965575"/>
            <a:ext cx="3289251" cy="846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5"/>
              </a:lnSpc>
            </a:pPr>
            <a:r>
              <a:rPr lang="en-US" sz="116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Approximately 400 bugs generated</a:t>
            </a:r>
          </a:p>
          <a:p>
            <a:pPr>
              <a:lnSpc>
                <a:spcPts val="2315"/>
              </a:lnSpc>
            </a:pPr>
            <a:r>
              <a:rPr lang="en-US" sz="116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density = number of bugs to be generated / total lines of code</a:t>
            </a:r>
            <a:r>
              <a:rPr lang="en-US" altLang="zh-CN" sz="116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=0.1</a:t>
            </a:r>
            <a:endParaRPr lang="en-US" sz="116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513329" y="565288"/>
            <a:ext cx="3347072" cy="425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284E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METRICS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368550" y="4643652"/>
            <a:ext cx="3296752" cy="33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5"/>
              </a:lnSpc>
              <a:spcBef>
                <a:spcPct val="0"/>
              </a:spcBef>
            </a:pPr>
            <a:r>
              <a:rPr lang="en-US" sz="2005" dirty="0">
                <a:solidFill>
                  <a:srgbClr val="284E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Completion Rate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279503" y="4969260"/>
            <a:ext cx="3417175" cy="91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0"/>
              </a:lnSpc>
            </a:pPr>
            <a:r>
              <a:rPr lang="en-US" sz="124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tasks: </a:t>
            </a:r>
            <a:r>
              <a:rPr lang="en-US" altLang="zh-CN" sz="124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24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Completed: </a:t>
            </a:r>
            <a:r>
              <a:rPr lang="en-US" altLang="zh-CN" sz="124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1245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90"/>
              </a:lnSpc>
            </a:pPr>
            <a:r>
              <a:rPr lang="en-US" sz="124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completion rate = completed/total assignments</a:t>
            </a:r>
            <a:r>
              <a:rPr lang="en-US" altLang="zh-CN" sz="124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=0.4</a:t>
            </a:r>
            <a:endParaRPr lang="en-US" sz="1245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rcRect l="4763" t="3135" r="3693" b="4505"/>
          <a:stretch>
            <a:fillRect/>
          </a:stretch>
        </p:blipFill>
        <p:spPr>
          <a:xfrm>
            <a:off x="701436" y="128800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0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71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6" name="Freeform 6"/>
          <p:cNvSpPr/>
          <p:nvPr/>
        </p:nvSpPr>
        <p:spPr>
          <a:xfrm>
            <a:off x="2852157" y="3050122"/>
            <a:ext cx="1353636" cy="1351944"/>
          </a:xfrm>
          <a:custGeom>
            <a:avLst/>
            <a:gdLst/>
            <a:ahLst/>
            <a:cxnLst/>
            <a:rect l="l" t="t" r="r" b="b"/>
            <a:pathLst>
              <a:path w="2030454" h="2027916">
                <a:moveTo>
                  <a:pt x="0" y="0"/>
                </a:moveTo>
                <a:lnTo>
                  <a:pt x="2030454" y="0"/>
                </a:lnTo>
                <a:lnTo>
                  <a:pt x="2030454" y="2027916"/>
                </a:lnTo>
                <a:lnTo>
                  <a:pt x="0" y="2027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5419182" y="2173014"/>
            <a:ext cx="1353636" cy="1351944"/>
          </a:xfrm>
          <a:custGeom>
            <a:avLst/>
            <a:gdLst/>
            <a:ahLst/>
            <a:cxnLst/>
            <a:rect l="l" t="t" r="r" b="b"/>
            <a:pathLst>
              <a:path w="2030454" h="2027916">
                <a:moveTo>
                  <a:pt x="0" y="0"/>
                </a:moveTo>
                <a:lnTo>
                  <a:pt x="2030454" y="0"/>
                </a:lnTo>
                <a:lnTo>
                  <a:pt x="2030454" y="2027916"/>
                </a:lnTo>
                <a:lnTo>
                  <a:pt x="0" y="2027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7904271" y="3050122"/>
            <a:ext cx="1353636" cy="1351944"/>
          </a:xfrm>
          <a:custGeom>
            <a:avLst/>
            <a:gdLst/>
            <a:ahLst/>
            <a:cxnLst/>
            <a:rect l="l" t="t" r="r" b="b"/>
            <a:pathLst>
              <a:path w="2030454" h="2027916">
                <a:moveTo>
                  <a:pt x="0" y="0"/>
                </a:moveTo>
                <a:lnTo>
                  <a:pt x="2030453" y="0"/>
                </a:lnTo>
                <a:lnTo>
                  <a:pt x="2030453" y="2027916"/>
                </a:lnTo>
                <a:lnTo>
                  <a:pt x="0" y="2027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8453747" y="4776082"/>
            <a:ext cx="1353636" cy="1351944"/>
          </a:xfrm>
          <a:custGeom>
            <a:avLst/>
            <a:gdLst/>
            <a:ahLst/>
            <a:cxnLst/>
            <a:rect l="l" t="t" r="r" b="b"/>
            <a:pathLst>
              <a:path w="2030454" h="2027916">
                <a:moveTo>
                  <a:pt x="0" y="0"/>
                </a:moveTo>
                <a:lnTo>
                  <a:pt x="2030454" y="0"/>
                </a:lnTo>
                <a:lnTo>
                  <a:pt x="2030454" y="2027916"/>
                </a:lnTo>
                <a:lnTo>
                  <a:pt x="0" y="2027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Freeform 43"/>
          <p:cNvSpPr/>
          <p:nvPr/>
        </p:nvSpPr>
        <p:spPr>
          <a:xfrm>
            <a:off x="2268375" y="4776082"/>
            <a:ext cx="1353636" cy="1351944"/>
          </a:xfrm>
          <a:custGeom>
            <a:avLst/>
            <a:gdLst/>
            <a:ahLst/>
            <a:cxnLst/>
            <a:rect l="l" t="t" r="r" b="b"/>
            <a:pathLst>
              <a:path w="2030454" h="2027916">
                <a:moveTo>
                  <a:pt x="0" y="0"/>
                </a:moveTo>
                <a:lnTo>
                  <a:pt x="2030454" y="0"/>
                </a:lnTo>
                <a:lnTo>
                  <a:pt x="2030454" y="2027916"/>
                </a:lnTo>
                <a:lnTo>
                  <a:pt x="0" y="2027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Group 46"/>
          <p:cNvGrpSpPr/>
          <p:nvPr/>
        </p:nvGrpSpPr>
        <p:grpSpPr>
          <a:xfrm>
            <a:off x="2898744" y="3090166"/>
            <a:ext cx="1260463" cy="1492356"/>
            <a:chOff x="0" y="-76200"/>
            <a:chExt cx="2520925" cy="2984712"/>
          </a:xfrm>
        </p:grpSpPr>
        <p:sp>
          <p:nvSpPr>
            <p:cNvPr id="47" name="TextBox 47"/>
            <p:cNvSpPr txBox="1"/>
            <p:nvPr/>
          </p:nvSpPr>
          <p:spPr>
            <a:xfrm>
              <a:off x="0" y="-76200"/>
              <a:ext cx="2520925" cy="2406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Average Defect </a:t>
              </a:r>
              <a:r>
                <a:rPr lang="en-US" sz="16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Resoiution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Time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2460824"/>
              <a:ext cx="2520925" cy="447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5"/>
                </a:lnSpc>
              </a:pPr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2314962" y="4781875"/>
            <a:ext cx="1260463" cy="1492356"/>
            <a:chOff x="0" y="-76200"/>
            <a:chExt cx="2520925" cy="2984712"/>
          </a:xfrm>
        </p:grpSpPr>
        <p:sp>
          <p:nvSpPr>
            <p:cNvPr id="50" name="TextBox 50"/>
            <p:cNvSpPr txBox="1"/>
            <p:nvPr/>
          </p:nvSpPr>
          <p:spPr>
            <a:xfrm>
              <a:off x="0" y="-76200"/>
              <a:ext cx="2520925" cy="1173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Average Code Review time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2460824"/>
              <a:ext cx="2520925" cy="447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5"/>
                </a:lnSpc>
              </a:pPr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904271" y="3411158"/>
            <a:ext cx="1428103" cy="855133"/>
            <a:chOff x="0" y="-66675"/>
            <a:chExt cx="2856205" cy="1710265"/>
          </a:xfrm>
        </p:grpSpPr>
        <p:sp>
          <p:nvSpPr>
            <p:cNvPr id="56" name="TextBox 56"/>
            <p:cNvSpPr txBox="1"/>
            <p:nvPr/>
          </p:nvSpPr>
          <p:spPr>
            <a:xfrm>
              <a:off x="0" y="-66675"/>
              <a:ext cx="2856205" cy="1125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en-US" sz="1535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hours of development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1195902"/>
              <a:ext cx="2856205" cy="447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5"/>
                </a:lnSpc>
              </a:pPr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8498197" y="4863791"/>
            <a:ext cx="1207197" cy="1338050"/>
            <a:chOff x="0" y="-57149"/>
            <a:chExt cx="2414393" cy="2676101"/>
          </a:xfrm>
        </p:grpSpPr>
        <p:sp>
          <p:nvSpPr>
            <p:cNvPr id="59" name="TextBox 59"/>
            <p:cNvSpPr txBox="1"/>
            <p:nvPr/>
          </p:nvSpPr>
          <p:spPr>
            <a:xfrm>
              <a:off x="0" y="-57149"/>
              <a:ext cx="2414393" cy="1565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manpower spent on development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2171264"/>
              <a:ext cx="2414393" cy="447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5"/>
                </a:lnSpc>
              </a:pPr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377545" y="300331"/>
            <a:ext cx="3781662" cy="5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735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Metrics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rcRect l="9860" t="23217" r="585" b="12861"/>
          <a:stretch>
            <a:fillRect/>
          </a:stretch>
        </p:blipFill>
        <p:spPr>
          <a:xfrm>
            <a:off x="4372050" y="3522883"/>
            <a:ext cx="3340879" cy="3309386"/>
          </a:xfrm>
          <a:custGeom>
            <a:avLst/>
            <a:gdLst/>
            <a:ahLst/>
            <a:cxnLst/>
            <a:rect l="l" t="t" r="r" b="b"/>
            <a:pathLst>
              <a:path w="4495800" h="4457700">
                <a:moveTo>
                  <a:pt x="2247283" y="0"/>
                </a:moveTo>
                <a:cubicBezTo>
                  <a:pt x="3488423" y="0"/>
                  <a:pt x="4494566" y="996658"/>
                  <a:pt x="4494566" y="2226099"/>
                </a:cubicBezTo>
                <a:cubicBezTo>
                  <a:pt x="4494566" y="3455540"/>
                  <a:pt x="3488423" y="4452198"/>
                  <a:pt x="2247283" y="4452198"/>
                </a:cubicBezTo>
                <a:cubicBezTo>
                  <a:pt x="1006143" y="4452198"/>
                  <a:pt x="0" y="3455540"/>
                  <a:pt x="0" y="2226099"/>
                </a:cubicBezTo>
                <a:cubicBezTo>
                  <a:pt x="0" y="996658"/>
                  <a:pt x="1006143" y="0"/>
                  <a:pt x="2247283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52" name="Group 52"/>
          <p:cNvGrpSpPr/>
          <p:nvPr/>
        </p:nvGrpSpPr>
        <p:grpSpPr>
          <a:xfrm>
            <a:off x="5465453" y="2216900"/>
            <a:ext cx="1307364" cy="1492356"/>
            <a:chOff x="0" y="-76200"/>
            <a:chExt cx="2614729" cy="2984712"/>
          </a:xfrm>
        </p:grpSpPr>
        <p:sp>
          <p:nvSpPr>
            <p:cNvPr id="54" name="TextBox 54"/>
            <p:cNvSpPr txBox="1"/>
            <p:nvPr/>
          </p:nvSpPr>
          <p:spPr>
            <a:xfrm>
              <a:off x="0" y="2460824"/>
              <a:ext cx="2614729" cy="447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5"/>
                </a:lnSpc>
              </a:pPr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76200"/>
              <a:ext cx="2614729" cy="1788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Number of bugs before and after release</a:t>
              </a:r>
            </a:p>
          </p:txBody>
        </p:sp>
      </p:grpSp>
      <p:sp>
        <p:nvSpPr>
          <p:cNvPr id="62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标题 1"/>
          <p:cNvSpPr txBox="1"/>
          <p:nvPr/>
        </p:nvSpPr>
        <p:spPr>
          <a:xfrm>
            <a:off x="2934093" y="2855386"/>
            <a:ext cx="6180820" cy="5643467"/>
          </a:xfrm>
          <a:prstGeom prst="ellipse">
            <a:avLst/>
          </a:prstGeom>
          <a:noFill/>
          <a:ln w="12700" cap="sq">
            <a:solidFill>
              <a:schemeClr val="accent1">
                <a:alpha val="1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9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0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grpSp>
        <p:nvGrpSpPr>
          <p:cNvPr id="5" name="Group 5"/>
          <p:cNvGrpSpPr/>
          <p:nvPr/>
        </p:nvGrpSpPr>
        <p:grpSpPr>
          <a:xfrm>
            <a:off x="176316" y="1097155"/>
            <a:ext cx="7440334" cy="2041583"/>
            <a:chOff x="0" y="0"/>
            <a:chExt cx="14880668" cy="40831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40334" cy="4083167"/>
            </a:xfrm>
            <a:custGeom>
              <a:avLst/>
              <a:gdLst/>
              <a:ahLst/>
              <a:cxnLst/>
              <a:rect l="l" t="t" r="r" b="b"/>
              <a:pathLst>
                <a:path w="7440334" h="4083167">
                  <a:moveTo>
                    <a:pt x="0" y="0"/>
                  </a:moveTo>
                  <a:lnTo>
                    <a:pt x="7440334" y="0"/>
                  </a:lnTo>
                  <a:lnTo>
                    <a:pt x="7440334" y="4083167"/>
                  </a:lnTo>
                  <a:lnTo>
                    <a:pt x="0" y="4083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411" b="-2667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7440334" y="0"/>
              <a:ext cx="7440334" cy="4083167"/>
            </a:xfrm>
            <a:custGeom>
              <a:avLst/>
              <a:gdLst/>
              <a:ahLst/>
              <a:cxnLst/>
              <a:rect l="l" t="t" r="r" b="b"/>
              <a:pathLst>
                <a:path w="7440334" h="4083167">
                  <a:moveTo>
                    <a:pt x="7440334" y="0"/>
                  </a:moveTo>
                  <a:lnTo>
                    <a:pt x="0" y="0"/>
                  </a:lnTo>
                  <a:lnTo>
                    <a:pt x="0" y="4083167"/>
                  </a:lnTo>
                  <a:lnTo>
                    <a:pt x="7440334" y="4083167"/>
                  </a:lnTo>
                  <a:lnTo>
                    <a:pt x="7440334" y="0"/>
                  </a:lnTo>
                  <a:close/>
                </a:path>
              </a:pathLst>
            </a:custGeom>
            <a:blipFill>
              <a:blip r:embed="rId3"/>
              <a:stretch>
                <a:fillRect r="-31411" b="-2667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37108" y="4546618"/>
            <a:ext cx="7191697" cy="1973359"/>
            <a:chOff x="0" y="0"/>
            <a:chExt cx="14383394" cy="39467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91697" cy="3946718"/>
            </a:xfrm>
            <a:custGeom>
              <a:avLst/>
              <a:gdLst/>
              <a:ahLst/>
              <a:cxnLst/>
              <a:rect l="l" t="t" r="r" b="b"/>
              <a:pathLst>
                <a:path w="7191697" h="3946718">
                  <a:moveTo>
                    <a:pt x="0" y="0"/>
                  </a:moveTo>
                  <a:lnTo>
                    <a:pt x="7191697" y="0"/>
                  </a:lnTo>
                  <a:lnTo>
                    <a:pt x="7191697" y="3946718"/>
                  </a:lnTo>
                  <a:lnTo>
                    <a:pt x="0" y="3946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31411" b="-2667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7191697" y="0"/>
              <a:ext cx="7191697" cy="3946718"/>
            </a:xfrm>
            <a:custGeom>
              <a:avLst/>
              <a:gdLst/>
              <a:ahLst/>
              <a:cxnLst/>
              <a:rect l="l" t="t" r="r" b="b"/>
              <a:pathLst>
                <a:path w="7191697" h="3946718">
                  <a:moveTo>
                    <a:pt x="7191697" y="0"/>
                  </a:moveTo>
                  <a:lnTo>
                    <a:pt x="0" y="0"/>
                  </a:lnTo>
                  <a:lnTo>
                    <a:pt x="0" y="3946718"/>
                  </a:lnTo>
                  <a:lnTo>
                    <a:pt x="7191697" y="3946718"/>
                  </a:lnTo>
                  <a:lnTo>
                    <a:pt x="7191697" y="0"/>
                  </a:lnTo>
                  <a:close/>
                </a:path>
              </a:pathLst>
            </a:custGeom>
            <a:blipFill>
              <a:blip r:embed="rId3"/>
              <a:stretch>
                <a:fillRect r="-31411" b="-2667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96910" y="1636865"/>
            <a:ext cx="4322099" cy="88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65"/>
              </a:lnSpc>
            </a:pPr>
            <a:r>
              <a:rPr lang="en-US" sz="11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total review time for the code was approximately </a:t>
            </a:r>
            <a:r>
              <a:rPr lang="en-US" altLang="zh-CN" sz="11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1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</a:p>
          <a:p>
            <a:pPr>
              <a:lnSpc>
                <a:spcPts val="2365"/>
              </a:lnSpc>
            </a:pPr>
            <a:r>
              <a:rPr lang="en-US" sz="11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Approximately </a:t>
            </a:r>
            <a:r>
              <a:rPr lang="en-US" altLang="zh-CN" sz="11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1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 reviews will be conducted.</a:t>
            </a:r>
          </a:p>
          <a:p>
            <a:pPr>
              <a:lnSpc>
                <a:spcPts val="2365"/>
              </a:lnSpc>
            </a:pPr>
            <a:r>
              <a:rPr lang="en-US" altLang="zh-CN" sz="11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1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h/</a:t>
            </a:r>
            <a:r>
              <a:rPr lang="en-US" altLang="zh-CN" sz="11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1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times = 3h/times</a:t>
            </a:r>
          </a:p>
        </p:txBody>
      </p:sp>
      <p:sp>
        <p:nvSpPr>
          <p:cNvPr id="20" name="Freeform 20"/>
          <p:cNvSpPr/>
          <p:nvPr/>
        </p:nvSpPr>
        <p:spPr>
          <a:xfrm>
            <a:off x="7637067" y="1840215"/>
            <a:ext cx="562969" cy="537635"/>
          </a:xfrm>
          <a:custGeom>
            <a:avLst/>
            <a:gdLst/>
            <a:ahLst/>
            <a:cxnLst/>
            <a:rect l="l" t="t" r="r" b="b"/>
            <a:pathLst>
              <a:path w="844453" h="806452">
                <a:moveTo>
                  <a:pt x="0" y="0"/>
                </a:moveTo>
                <a:lnTo>
                  <a:pt x="844453" y="0"/>
                </a:lnTo>
                <a:lnTo>
                  <a:pt x="844453" y="806452"/>
                </a:lnTo>
                <a:lnTo>
                  <a:pt x="0" y="806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85801" y="120650"/>
            <a:ext cx="6575975" cy="5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73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Code Review time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3165" y="1874577"/>
            <a:ext cx="1674931" cy="34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5"/>
              </a:lnSpc>
              <a:spcBef>
                <a:spcPct val="0"/>
              </a:spcBef>
            </a:pPr>
            <a:r>
              <a:rPr lang="en-US" sz="2065">
                <a:solidFill>
                  <a:srgbClr val="284E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41481" y="5343749"/>
            <a:ext cx="1618959" cy="33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84E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17987" y="5080737"/>
            <a:ext cx="4035063" cy="95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70"/>
              </a:lnSpc>
            </a:pPr>
            <a:r>
              <a:rPr lang="en-US" sz="12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time for all bugs to be solved is about 80h</a:t>
            </a:r>
          </a:p>
          <a:p>
            <a:pPr algn="just">
              <a:lnSpc>
                <a:spcPts val="2570"/>
              </a:lnSpc>
            </a:pPr>
            <a:r>
              <a:rPr lang="en-US" sz="12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bugs is about 400</a:t>
            </a:r>
          </a:p>
          <a:p>
            <a:pPr algn="just">
              <a:lnSpc>
                <a:spcPts val="2570"/>
              </a:lnSpc>
            </a:pPr>
            <a:r>
              <a:rPr lang="en-US" altLang="zh-CN" sz="12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</a:t>
            </a:r>
            <a:r>
              <a:rPr lang="en-US" sz="12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/8</a:t>
            </a:r>
            <a:r>
              <a:rPr lang="en-US" altLang="zh-CN" sz="12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2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h= 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47069" y="3603214"/>
            <a:ext cx="7668022" cy="614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5"/>
              </a:lnSpc>
              <a:spcBef>
                <a:spcPct val="0"/>
              </a:spcBef>
            </a:pPr>
            <a:r>
              <a:rPr lang="en-US" sz="3735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Defect Resolution Time</a:t>
            </a:r>
          </a:p>
        </p:txBody>
      </p:sp>
      <p:sp>
        <p:nvSpPr>
          <p:cNvPr id="22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41085" y="282349"/>
            <a:ext cx="11509829" cy="6293302"/>
          </a:xfrm>
          <a:prstGeom prst="roundRect">
            <a:avLst>
              <a:gd name="adj" fmla="val 506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79400" dist="114300" dir="2700000" algn="tl" rotWithShape="0">
              <a:schemeClr val="tx1">
                <a:lumMod val="85000"/>
                <a:lumOff val="15000"/>
                <a:alpha val="7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49000">
                <a:schemeClr val="accent1">
                  <a:lumMod val="60000"/>
                  <a:lumOff val="40000"/>
                  <a:alpha val="5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07562" y="2338950"/>
            <a:ext cx="2479250" cy="1358880"/>
          </a:xfrm>
          <a:prstGeom prst="round2Diag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639116" y="2086218"/>
            <a:ext cx="442337" cy="502331"/>
          </a:xfrm>
          <a:custGeom>
            <a:avLst/>
            <a:gdLst>
              <a:gd name="connsiteX0" fmla="*/ 442285 w 442337"/>
              <a:gd name="connsiteY0" fmla="*/ 502096 h 502331"/>
              <a:gd name="connsiteX1" fmla="*/ 21187 w 442337"/>
              <a:gd name="connsiteY1" fmla="*/ 502096 h 502331"/>
              <a:gd name="connsiteX2" fmla="*/ 3826 w 442337"/>
              <a:gd name="connsiteY2" fmla="*/ 491565 h 502331"/>
              <a:gd name="connsiteX3" fmla="*/ 4945 w 442337"/>
              <a:gd name="connsiteY3" fmla="*/ 471287 h 502331"/>
              <a:gd name="connsiteX4" fmla="*/ 147276 w 442337"/>
              <a:gd name="connsiteY4" fmla="*/ 263446 h 502331"/>
              <a:gd name="connsiteX5" fmla="*/ 2899 w 442337"/>
              <a:gd name="connsiteY5" fmla="*/ 29731 h 502331"/>
              <a:gd name="connsiteX6" fmla="*/ 2435 w 442337"/>
              <a:gd name="connsiteY6" fmla="*/ 9814 h 502331"/>
              <a:gd name="connsiteX7" fmla="*/ 19623 w 442337"/>
              <a:gd name="connsiteY7" fmla="*/ -235 h 502331"/>
              <a:gd name="connsiteX8" fmla="*/ 442285 w 442337"/>
              <a:gd name="connsiteY8" fmla="*/ -235 h 502331"/>
              <a:gd name="connsiteX9" fmla="*/ 442285 w 442337"/>
              <a:gd name="connsiteY9" fmla="*/ 502096 h 502331"/>
            </a:gdLst>
            <a:ahLst/>
            <a:cxnLst/>
            <a:rect l="l" t="t" r="r" b="b"/>
            <a:pathLst>
              <a:path w="442337" h="502331">
                <a:moveTo>
                  <a:pt x="442285" y="502096"/>
                </a:moveTo>
                <a:lnTo>
                  <a:pt x="21187" y="502096"/>
                </a:lnTo>
                <a:cubicBezTo>
                  <a:pt x="13900" y="502060"/>
                  <a:pt x="7225" y="498016"/>
                  <a:pt x="3826" y="491565"/>
                </a:cubicBezTo>
                <a:cubicBezTo>
                  <a:pt x="427" y="485115"/>
                  <a:pt x="856" y="477316"/>
                  <a:pt x="4945" y="471287"/>
                </a:cubicBezTo>
                <a:lnTo>
                  <a:pt x="147276" y="263446"/>
                </a:lnTo>
                <a:lnTo>
                  <a:pt x="2899" y="29731"/>
                </a:lnTo>
                <a:cubicBezTo>
                  <a:pt x="-863" y="23678"/>
                  <a:pt x="-1041" y="16048"/>
                  <a:pt x="2435" y="9814"/>
                </a:cubicBezTo>
                <a:cubicBezTo>
                  <a:pt x="5911" y="3592"/>
                  <a:pt x="12492" y="-259"/>
                  <a:pt x="19623" y="-235"/>
                </a:cubicBezTo>
                <a:lnTo>
                  <a:pt x="442285" y="-235"/>
                </a:lnTo>
                <a:lnTo>
                  <a:pt x="442285" y="502096"/>
                </a:lnTo>
                <a:close/>
              </a:path>
            </a:pathLst>
          </a:custGeom>
          <a:solidFill>
            <a:schemeClr val="accent1"/>
          </a:solidFill>
          <a:ln w="1198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017733" y="2086218"/>
            <a:ext cx="442335" cy="502331"/>
          </a:xfrm>
          <a:custGeom>
            <a:avLst/>
            <a:gdLst>
              <a:gd name="connsiteX0" fmla="*/ -52 w 442335"/>
              <a:gd name="connsiteY0" fmla="*/ -235 h 502331"/>
              <a:gd name="connsiteX1" fmla="*/ 421045 w 442335"/>
              <a:gd name="connsiteY1" fmla="*/ -235 h 502331"/>
              <a:gd name="connsiteX2" fmla="*/ 438430 w 442335"/>
              <a:gd name="connsiteY2" fmla="*/ 10199 h 502331"/>
              <a:gd name="connsiteX3" fmla="*/ 437287 w 442335"/>
              <a:gd name="connsiteY3" fmla="*/ 30453 h 502331"/>
              <a:gd name="connsiteX4" fmla="*/ 294956 w 442335"/>
              <a:gd name="connsiteY4" fmla="*/ 238294 h 502331"/>
              <a:gd name="connsiteX5" fmla="*/ 439333 w 442335"/>
              <a:gd name="connsiteY5" fmla="*/ 472129 h 502331"/>
              <a:gd name="connsiteX6" fmla="*/ 439826 w 442335"/>
              <a:gd name="connsiteY6" fmla="*/ 491987 h 502331"/>
              <a:gd name="connsiteX7" fmla="*/ 422729 w 442335"/>
              <a:gd name="connsiteY7" fmla="*/ 502096 h 502331"/>
              <a:gd name="connsiteX8" fmla="*/ -52 w 442335"/>
              <a:gd name="connsiteY8" fmla="*/ 502096 h 502331"/>
              <a:gd name="connsiteX9" fmla="*/ -52 w 442335"/>
              <a:gd name="connsiteY9" fmla="*/ -235 h 502331"/>
            </a:gdLst>
            <a:ahLst/>
            <a:cxnLst/>
            <a:rect l="l" t="t" r="r" b="b"/>
            <a:pathLst>
              <a:path w="442335" h="502331">
                <a:moveTo>
                  <a:pt x="-52" y="-235"/>
                </a:moveTo>
                <a:lnTo>
                  <a:pt x="421045" y="-235"/>
                </a:lnTo>
                <a:cubicBezTo>
                  <a:pt x="428324" y="-259"/>
                  <a:pt x="435026" y="3760"/>
                  <a:pt x="438430" y="10199"/>
                </a:cubicBezTo>
                <a:cubicBezTo>
                  <a:pt x="441835" y="16638"/>
                  <a:pt x="441402" y="24436"/>
                  <a:pt x="437287" y="30453"/>
                </a:cubicBezTo>
                <a:lnTo>
                  <a:pt x="294956" y="238294"/>
                </a:lnTo>
                <a:lnTo>
                  <a:pt x="439333" y="472129"/>
                </a:lnTo>
                <a:cubicBezTo>
                  <a:pt x="443087" y="478171"/>
                  <a:pt x="443267" y="485765"/>
                  <a:pt x="439826" y="491987"/>
                </a:cubicBezTo>
                <a:cubicBezTo>
                  <a:pt x="436385" y="498209"/>
                  <a:pt x="429840" y="502072"/>
                  <a:pt x="422729" y="502096"/>
                </a:cubicBezTo>
                <a:lnTo>
                  <a:pt x="-52" y="502096"/>
                </a:lnTo>
                <a:lnTo>
                  <a:pt x="-52" y="-235"/>
                </a:lnTo>
                <a:close/>
              </a:path>
            </a:pathLst>
          </a:custGeom>
          <a:solidFill>
            <a:schemeClr val="accent1"/>
          </a:solidFill>
          <a:ln w="1198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861584" y="1185719"/>
            <a:ext cx="1374091" cy="1535562"/>
          </a:xfrm>
          <a:custGeom>
            <a:avLst/>
            <a:gdLst>
              <a:gd name="connsiteX0" fmla="*/ 1374021 w 1374091"/>
              <a:gd name="connsiteY0" fmla="*/ 1067719 h 1535562"/>
              <a:gd name="connsiteX1" fmla="*/ 1374021 w 1374091"/>
              <a:gd name="connsiteY1" fmla="*/ 467769 h 1535562"/>
              <a:gd name="connsiteX2" fmla="*/ 1289839 w 1374091"/>
              <a:gd name="connsiteY2" fmla="*/ 322083 h 1535562"/>
              <a:gd name="connsiteX3" fmla="*/ 770916 w 1374091"/>
              <a:gd name="connsiteY3" fmla="*/ 22409 h 1535562"/>
              <a:gd name="connsiteX4" fmla="*/ 602552 w 1374091"/>
              <a:gd name="connsiteY4" fmla="*/ 22409 h 1535562"/>
              <a:gd name="connsiteX5" fmla="*/ 84111 w 1374091"/>
              <a:gd name="connsiteY5" fmla="*/ 321842 h 1535562"/>
              <a:gd name="connsiteX6" fmla="*/ -71 w 1374091"/>
              <a:gd name="connsiteY6" fmla="*/ 467529 h 1535562"/>
              <a:gd name="connsiteX7" fmla="*/ -71 w 1374091"/>
              <a:gd name="connsiteY7" fmla="*/ 1067719 h 1535562"/>
              <a:gd name="connsiteX8" fmla="*/ 84111 w 1374091"/>
              <a:gd name="connsiteY8" fmla="*/ 1213406 h 1535562"/>
              <a:gd name="connsiteX9" fmla="*/ 603033 w 1374091"/>
              <a:gd name="connsiteY9" fmla="*/ 1512839 h 1535562"/>
              <a:gd name="connsiteX10" fmla="*/ 771397 w 1374091"/>
              <a:gd name="connsiteY10" fmla="*/ 1512839 h 1535562"/>
              <a:gd name="connsiteX11" fmla="*/ 1290320 w 1374091"/>
              <a:gd name="connsiteY11" fmla="*/ 1213165 h 1535562"/>
              <a:gd name="connsiteX12" fmla="*/ 1374021 w 1374091"/>
              <a:gd name="connsiteY12" fmla="*/ 1067719 h 1535562"/>
            </a:gdLst>
            <a:ahLst/>
            <a:cxnLst/>
            <a:rect l="l" t="t" r="r" b="b"/>
            <a:pathLst>
              <a:path w="1374091" h="1535562">
                <a:moveTo>
                  <a:pt x="1374021" y="1067719"/>
                </a:moveTo>
                <a:lnTo>
                  <a:pt x="1374021" y="467769"/>
                </a:lnTo>
                <a:cubicBezTo>
                  <a:pt x="1373961" y="407654"/>
                  <a:pt x="1341875" y="352134"/>
                  <a:pt x="1289839" y="322083"/>
                </a:cubicBezTo>
                <a:lnTo>
                  <a:pt x="770916" y="22409"/>
                </a:lnTo>
                <a:cubicBezTo>
                  <a:pt x="718820" y="-7679"/>
                  <a:pt x="654649" y="-7679"/>
                  <a:pt x="602552" y="22409"/>
                </a:cubicBezTo>
                <a:lnTo>
                  <a:pt x="84111" y="321842"/>
                </a:lnTo>
                <a:cubicBezTo>
                  <a:pt x="32072" y="351894"/>
                  <a:pt x="-10" y="407414"/>
                  <a:pt x="-71" y="467529"/>
                </a:cubicBezTo>
                <a:lnTo>
                  <a:pt x="-71" y="1067719"/>
                </a:lnTo>
                <a:cubicBezTo>
                  <a:pt x="-10" y="1127834"/>
                  <a:pt x="32072" y="1183354"/>
                  <a:pt x="84111" y="1213406"/>
                </a:cubicBezTo>
                <a:lnTo>
                  <a:pt x="603033" y="1512839"/>
                </a:lnTo>
                <a:cubicBezTo>
                  <a:pt x="655130" y="1542927"/>
                  <a:pt x="719301" y="1542927"/>
                  <a:pt x="771397" y="1512839"/>
                </a:cubicBezTo>
                <a:lnTo>
                  <a:pt x="1290320" y="1213165"/>
                </a:lnTo>
                <a:cubicBezTo>
                  <a:pt x="1342104" y="1183029"/>
                  <a:pt x="1373973" y="1127642"/>
                  <a:pt x="1374021" y="10677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194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965187" y="1494061"/>
            <a:ext cx="1152000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C4E2FE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465542" y="2799720"/>
            <a:ext cx="2163290" cy="8220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Introduction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405190" y="2338950"/>
            <a:ext cx="2479250" cy="1358880"/>
          </a:xfrm>
          <a:prstGeom prst="round2Diag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36744" y="2086218"/>
            <a:ext cx="442337" cy="502331"/>
          </a:xfrm>
          <a:custGeom>
            <a:avLst/>
            <a:gdLst>
              <a:gd name="connsiteX0" fmla="*/ 442285 w 442337"/>
              <a:gd name="connsiteY0" fmla="*/ 502096 h 502331"/>
              <a:gd name="connsiteX1" fmla="*/ 21187 w 442337"/>
              <a:gd name="connsiteY1" fmla="*/ 502096 h 502331"/>
              <a:gd name="connsiteX2" fmla="*/ 3826 w 442337"/>
              <a:gd name="connsiteY2" fmla="*/ 491565 h 502331"/>
              <a:gd name="connsiteX3" fmla="*/ 4945 w 442337"/>
              <a:gd name="connsiteY3" fmla="*/ 471287 h 502331"/>
              <a:gd name="connsiteX4" fmla="*/ 147276 w 442337"/>
              <a:gd name="connsiteY4" fmla="*/ 263446 h 502331"/>
              <a:gd name="connsiteX5" fmla="*/ 2899 w 442337"/>
              <a:gd name="connsiteY5" fmla="*/ 29731 h 502331"/>
              <a:gd name="connsiteX6" fmla="*/ 2435 w 442337"/>
              <a:gd name="connsiteY6" fmla="*/ 9814 h 502331"/>
              <a:gd name="connsiteX7" fmla="*/ 19623 w 442337"/>
              <a:gd name="connsiteY7" fmla="*/ -235 h 502331"/>
              <a:gd name="connsiteX8" fmla="*/ 442285 w 442337"/>
              <a:gd name="connsiteY8" fmla="*/ -235 h 502331"/>
              <a:gd name="connsiteX9" fmla="*/ 442285 w 442337"/>
              <a:gd name="connsiteY9" fmla="*/ 502096 h 502331"/>
            </a:gdLst>
            <a:ahLst/>
            <a:cxnLst/>
            <a:rect l="l" t="t" r="r" b="b"/>
            <a:pathLst>
              <a:path w="442337" h="502331">
                <a:moveTo>
                  <a:pt x="442285" y="502096"/>
                </a:moveTo>
                <a:lnTo>
                  <a:pt x="21187" y="502096"/>
                </a:lnTo>
                <a:cubicBezTo>
                  <a:pt x="13900" y="502060"/>
                  <a:pt x="7225" y="498016"/>
                  <a:pt x="3826" y="491565"/>
                </a:cubicBezTo>
                <a:cubicBezTo>
                  <a:pt x="427" y="485115"/>
                  <a:pt x="856" y="477316"/>
                  <a:pt x="4945" y="471287"/>
                </a:cubicBezTo>
                <a:lnTo>
                  <a:pt x="147276" y="263446"/>
                </a:lnTo>
                <a:lnTo>
                  <a:pt x="2899" y="29731"/>
                </a:lnTo>
                <a:cubicBezTo>
                  <a:pt x="-863" y="23678"/>
                  <a:pt x="-1041" y="16048"/>
                  <a:pt x="2435" y="9814"/>
                </a:cubicBezTo>
                <a:cubicBezTo>
                  <a:pt x="5911" y="3592"/>
                  <a:pt x="12492" y="-259"/>
                  <a:pt x="19623" y="-235"/>
                </a:cubicBezTo>
                <a:lnTo>
                  <a:pt x="442285" y="-235"/>
                </a:lnTo>
                <a:lnTo>
                  <a:pt x="442285" y="502096"/>
                </a:lnTo>
                <a:close/>
              </a:path>
            </a:pathLst>
          </a:custGeom>
          <a:solidFill>
            <a:schemeClr val="accent1"/>
          </a:solidFill>
          <a:ln w="1198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115361" y="2086218"/>
            <a:ext cx="442335" cy="502331"/>
          </a:xfrm>
          <a:custGeom>
            <a:avLst/>
            <a:gdLst>
              <a:gd name="connsiteX0" fmla="*/ -52 w 442335"/>
              <a:gd name="connsiteY0" fmla="*/ -235 h 502331"/>
              <a:gd name="connsiteX1" fmla="*/ 421045 w 442335"/>
              <a:gd name="connsiteY1" fmla="*/ -235 h 502331"/>
              <a:gd name="connsiteX2" fmla="*/ 438430 w 442335"/>
              <a:gd name="connsiteY2" fmla="*/ 10199 h 502331"/>
              <a:gd name="connsiteX3" fmla="*/ 437287 w 442335"/>
              <a:gd name="connsiteY3" fmla="*/ 30453 h 502331"/>
              <a:gd name="connsiteX4" fmla="*/ 294956 w 442335"/>
              <a:gd name="connsiteY4" fmla="*/ 238294 h 502331"/>
              <a:gd name="connsiteX5" fmla="*/ 439333 w 442335"/>
              <a:gd name="connsiteY5" fmla="*/ 472129 h 502331"/>
              <a:gd name="connsiteX6" fmla="*/ 439826 w 442335"/>
              <a:gd name="connsiteY6" fmla="*/ 491987 h 502331"/>
              <a:gd name="connsiteX7" fmla="*/ 422729 w 442335"/>
              <a:gd name="connsiteY7" fmla="*/ 502096 h 502331"/>
              <a:gd name="connsiteX8" fmla="*/ -52 w 442335"/>
              <a:gd name="connsiteY8" fmla="*/ 502096 h 502331"/>
              <a:gd name="connsiteX9" fmla="*/ -52 w 442335"/>
              <a:gd name="connsiteY9" fmla="*/ -235 h 502331"/>
            </a:gdLst>
            <a:ahLst/>
            <a:cxnLst/>
            <a:rect l="l" t="t" r="r" b="b"/>
            <a:pathLst>
              <a:path w="442335" h="502331">
                <a:moveTo>
                  <a:pt x="-52" y="-235"/>
                </a:moveTo>
                <a:lnTo>
                  <a:pt x="421045" y="-235"/>
                </a:lnTo>
                <a:cubicBezTo>
                  <a:pt x="428324" y="-259"/>
                  <a:pt x="435026" y="3760"/>
                  <a:pt x="438430" y="10199"/>
                </a:cubicBezTo>
                <a:cubicBezTo>
                  <a:pt x="441835" y="16638"/>
                  <a:pt x="441402" y="24436"/>
                  <a:pt x="437287" y="30453"/>
                </a:cubicBezTo>
                <a:lnTo>
                  <a:pt x="294956" y="238294"/>
                </a:lnTo>
                <a:lnTo>
                  <a:pt x="439333" y="472129"/>
                </a:lnTo>
                <a:cubicBezTo>
                  <a:pt x="443087" y="478171"/>
                  <a:pt x="443267" y="485765"/>
                  <a:pt x="439826" y="491987"/>
                </a:cubicBezTo>
                <a:cubicBezTo>
                  <a:pt x="436385" y="498209"/>
                  <a:pt x="429840" y="502072"/>
                  <a:pt x="422729" y="502096"/>
                </a:cubicBezTo>
                <a:lnTo>
                  <a:pt x="-52" y="502096"/>
                </a:lnTo>
                <a:lnTo>
                  <a:pt x="-52" y="-235"/>
                </a:lnTo>
                <a:close/>
              </a:path>
            </a:pathLst>
          </a:custGeom>
          <a:solidFill>
            <a:schemeClr val="accent1"/>
          </a:solidFill>
          <a:ln w="1198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959212" y="1185719"/>
            <a:ext cx="1374091" cy="1535562"/>
          </a:xfrm>
          <a:custGeom>
            <a:avLst/>
            <a:gdLst>
              <a:gd name="connsiteX0" fmla="*/ 1374021 w 1374091"/>
              <a:gd name="connsiteY0" fmla="*/ 1067719 h 1535562"/>
              <a:gd name="connsiteX1" fmla="*/ 1374021 w 1374091"/>
              <a:gd name="connsiteY1" fmla="*/ 467769 h 1535562"/>
              <a:gd name="connsiteX2" fmla="*/ 1289839 w 1374091"/>
              <a:gd name="connsiteY2" fmla="*/ 322083 h 1535562"/>
              <a:gd name="connsiteX3" fmla="*/ 770916 w 1374091"/>
              <a:gd name="connsiteY3" fmla="*/ 22409 h 1535562"/>
              <a:gd name="connsiteX4" fmla="*/ 602552 w 1374091"/>
              <a:gd name="connsiteY4" fmla="*/ 22409 h 1535562"/>
              <a:gd name="connsiteX5" fmla="*/ 84111 w 1374091"/>
              <a:gd name="connsiteY5" fmla="*/ 321842 h 1535562"/>
              <a:gd name="connsiteX6" fmla="*/ -71 w 1374091"/>
              <a:gd name="connsiteY6" fmla="*/ 467529 h 1535562"/>
              <a:gd name="connsiteX7" fmla="*/ -71 w 1374091"/>
              <a:gd name="connsiteY7" fmla="*/ 1067719 h 1535562"/>
              <a:gd name="connsiteX8" fmla="*/ 84111 w 1374091"/>
              <a:gd name="connsiteY8" fmla="*/ 1213406 h 1535562"/>
              <a:gd name="connsiteX9" fmla="*/ 603033 w 1374091"/>
              <a:gd name="connsiteY9" fmla="*/ 1512839 h 1535562"/>
              <a:gd name="connsiteX10" fmla="*/ 771397 w 1374091"/>
              <a:gd name="connsiteY10" fmla="*/ 1512839 h 1535562"/>
              <a:gd name="connsiteX11" fmla="*/ 1290320 w 1374091"/>
              <a:gd name="connsiteY11" fmla="*/ 1213165 h 1535562"/>
              <a:gd name="connsiteX12" fmla="*/ 1374021 w 1374091"/>
              <a:gd name="connsiteY12" fmla="*/ 1067719 h 1535562"/>
            </a:gdLst>
            <a:ahLst/>
            <a:cxnLst/>
            <a:rect l="l" t="t" r="r" b="b"/>
            <a:pathLst>
              <a:path w="1374091" h="1535562">
                <a:moveTo>
                  <a:pt x="1374021" y="1067719"/>
                </a:moveTo>
                <a:lnTo>
                  <a:pt x="1374021" y="467769"/>
                </a:lnTo>
                <a:cubicBezTo>
                  <a:pt x="1373961" y="407654"/>
                  <a:pt x="1341875" y="352134"/>
                  <a:pt x="1289839" y="322083"/>
                </a:cubicBezTo>
                <a:lnTo>
                  <a:pt x="770916" y="22409"/>
                </a:lnTo>
                <a:cubicBezTo>
                  <a:pt x="718820" y="-7679"/>
                  <a:pt x="654649" y="-7679"/>
                  <a:pt x="602552" y="22409"/>
                </a:cubicBezTo>
                <a:lnTo>
                  <a:pt x="84111" y="321842"/>
                </a:lnTo>
                <a:cubicBezTo>
                  <a:pt x="32072" y="351894"/>
                  <a:pt x="-10" y="407414"/>
                  <a:pt x="-71" y="467529"/>
                </a:cubicBezTo>
                <a:lnTo>
                  <a:pt x="-71" y="1067719"/>
                </a:lnTo>
                <a:cubicBezTo>
                  <a:pt x="-10" y="1127834"/>
                  <a:pt x="32072" y="1183354"/>
                  <a:pt x="84111" y="1213406"/>
                </a:cubicBezTo>
                <a:lnTo>
                  <a:pt x="603033" y="1512839"/>
                </a:lnTo>
                <a:cubicBezTo>
                  <a:pt x="655130" y="1542927"/>
                  <a:pt x="719301" y="1542927"/>
                  <a:pt x="771397" y="1512839"/>
                </a:cubicBezTo>
                <a:lnTo>
                  <a:pt x="1290320" y="1213165"/>
                </a:lnTo>
                <a:cubicBezTo>
                  <a:pt x="1342104" y="1183029"/>
                  <a:pt x="1373973" y="1127642"/>
                  <a:pt x="1374021" y="10677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194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77918" y="1494061"/>
            <a:ext cx="1152000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C4E2FE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563170" y="2799720"/>
            <a:ext cx="2163290" cy="8220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Development Process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07561" y="5103669"/>
            <a:ext cx="2479250" cy="1358880"/>
          </a:xfrm>
          <a:prstGeom prst="round2Diag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639115" y="4850937"/>
            <a:ext cx="442337" cy="502331"/>
          </a:xfrm>
          <a:custGeom>
            <a:avLst/>
            <a:gdLst>
              <a:gd name="connsiteX0" fmla="*/ 442285 w 442337"/>
              <a:gd name="connsiteY0" fmla="*/ 502096 h 502331"/>
              <a:gd name="connsiteX1" fmla="*/ 21187 w 442337"/>
              <a:gd name="connsiteY1" fmla="*/ 502096 h 502331"/>
              <a:gd name="connsiteX2" fmla="*/ 3826 w 442337"/>
              <a:gd name="connsiteY2" fmla="*/ 491565 h 502331"/>
              <a:gd name="connsiteX3" fmla="*/ 4945 w 442337"/>
              <a:gd name="connsiteY3" fmla="*/ 471287 h 502331"/>
              <a:gd name="connsiteX4" fmla="*/ 147276 w 442337"/>
              <a:gd name="connsiteY4" fmla="*/ 263446 h 502331"/>
              <a:gd name="connsiteX5" fmla="*/ 2899 w 442337"/>
              <a:gd name="connsiteY5" fmla="*/ 29731 h 502331"/>
              <a:gd name="connsiteX6" fmla="*/ 2435 w 442337"/>
              <a:gd name="connsiteY6" fmla="*/ 9814 h 502331"/>
              <a:gd name="connsiteX7" fmla="*/ 19623 w 442337"/>
              <a:gd name="connsiteY7" fmla="*/ -235 h 502331"/>
              <a:gd name="connsiteX8" fmla="*/ 442285 w 442337"/>
              <a:gd name="connsiteY8" fmla="*/ -235 h 502331"/>
              <a:gd name="connsiteX9" fmla="*/ 442285 w 442337"/>
              <a:gd name="connsiteY9" fmla="*/ 502096 h 502331"/>
            </a:gdLst>
            <a:ahLst/>
            <a:cxnLst/>
            <a:rect l="l" t="t" r="r" b="b"/>
            <a:pathLst>
              <a:path w="442337" h="502331">
                <a:moveTo>
                  <a:pt x="442285" y="502096"/>
                </a:moveTo>
                <a:lnTo>
                  <a:pt x="21187" y="502096"/>
                </a:lnTo>
                <a:cubicBezTo>
                  <a:pt x="13900" y="502060"/>
                  <a:pt x="7225" y="498016"/>
                  <a:pt x="3826" y="491565"/>
                </a:cubicBezTo>
                <a:cubicBezTo>
                  <a:pt x="427" y="485115"/>
                  <a:pt x="856" y="477316"/>
                  <a:pt x="4945" y="471287"/>
                </a:cubicBezTo>
                <a:lnTo>
                  <a:pt x="147276" y="263446"/>
                </a:lnTo>
                <a:lnTo>
                  <a:pt x="2899" y="29731"/>
                </a:lnTo>
                <a:cubicBezTo>
                  <a:pt x="-863" y="23678"/>
                  <a:pt x="-1041" y="16048"/>
                  <a:pt x="2435" y="9814"/>
                </a:cubicBezTo>
                <a:cubicBezTo>
                  <a:pt x="5911" y="3592"/>
                  <a:pt x="12492" y="-259"/>
                  <a:pt x="19623" y="-235"/>
                </a:cubicBezTo>
                <a:lnTo>
                  <a:pt x="442285" y="-235"/>
                </a:lnTo>
                <a:lnTo>
                  <a:pt x="442285" y="502096"/>
                </a:lnTo>
                <a:close/>
              </a:path>
            </a:pathLst>
          </a:custGeom>
          <a:solidFill>
            <a:schemeClr val="accent1"/>
          </a:solidFill>
          <a:ln w="1198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017732" y="4850937"/>
            <a:ext cx="442335" cy="502331"/>
          </a:xfrm>
          <a:custGeom>
            <a:avLst/>
            <a:gdLst>
              <a:gd name="connsiteX0" fmla="*/ -52 w 442335"/>
              <a:gd name="connsiteY0" fmla="*/ -235 h 502331"/>
              <a:gd name="connsiteX1" fmla="*/ 421045 w 442335"/>
              <a:gd name="connsiteY1" fmla="*/ -235 h 502331"/>
              <a:gd name="connsiteX2" fmla="*/ 438430 w 442335"/>
              <a:gd name="connsiteY2" fmla="*/ 10199 h 502331"/>
              <a:gd name="connsiteX3" fmla="*/ 437287 w 442335"/>
              <a:gd name="connsiteY3" fmla="*/ 30453 h 502331"/>
              <a:gd name="connsiteX4" fmla="*/ 294956 w 442335"/>
              <a:gd name="connsiteY4" fmla="*/ 238294 h 502331"/>
              <a:gd name="connsiteX5" fmla="*/ 439333 w 442335"/>
              <a:gd name="connsiteY5" fmla="*/ 472129 h 502331"/>
              <a:gd name="connsiteX6" fmla="*/ 439826 w 442335"/>
              <a:gd name="connsiteY6" fmla="*/ 491987 h 502331"/>
              <a:gd name="connsiteX7" fmla="*/ 422729 w 442335"/>
              <a:gd name="connsiteY7" fmla="*/ 502096 h 502331"/>
              <a:gd name="connsiteX8" fmla="*/ -52 w 442335"/>
              <a:gd name="connsiteY8" fmla="*/ 502096 h 502331"/>
              <a:gd name="connsiteX9" fmla="*/ -52 w 442335"/>
              <a:gd name="connsiteY9" fmla="*/ -235 h 502331"/>
            </a:gdLst>
            <a:ahLst/>
            <a:cxnLst/>
            <a:rect l="l" t="t" r="r" b="b"/>
            <a:pathLst>
              <a:path w="442335" h="502331">
                <a:moveTo>
                  <a:pt x="-52" y="-235"/>
                </a:moveTo>
                <a:lnTo>
                  <a:pt x="421045" y="-235"/>
                </a:lnTo>
                <a:cubicBezTo>
                  <a:pt x="428324" y="-259"/>
                  <a:pt x="435026" y="3760"/>
                  <a:pt x="438430" y="10199"/>
                </a:cubicBezTo>
                <a:cubicBezTo>
                  <a:pt x="441835" y="16638"/>
                  <a:pt x="441402" y="24436"/>
                  <a:pt x="437287" y="30453"/>
                </a:cubicBezTo>
                <a:lnTo>
                  <a:pt x="294956" y="238294"/>
                </a:lnTo>
                <a:lnTo>
                  <a:pt x="439333" y="472129"/>
                </a:lnTo>
                <a:cubicBezTo>
                  <a:pt x="443087" y="478171"/>
                  <a:pt x="443267" y="485765"/>
                  <a:pt x="439826" y="491987"/>
                </a:cubicBezTo>
                <a:cubicBezTo>
                  <a:pt x="436385" y="498209"/>
                  <a:pt x="429840" y="502072"/>
                  <a:pt x="422729" y="502096"/>
                </a:cubicBezTo>
                <a:lnTo>
                  <a:pt x="-52" y="502096"/>
                </a:lnTo>
                <a:lnTo>
                  <a:pt x="-52" y="-235"/>
                </a:lnTo>
                <a:close/>
              </a:path>
            </a:pathLst>
          </a:custGeom>
          <a:solidFill>
            <a:schemeClr val="accent1"/>
          </a:solidFill>
          <a:ln w="1198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861583" y="3950438"/>
            <a:ext cx="1374091" cy="1535562"/>
          </a:xfrm>
          <a:custGeom>
            <a:avLst/>
            <a:gdLst>
              <a:gd name="connsiteX0" fmla="*/ 1374021 w 1374091"/>
              <a:gd name="connsiteY0" fmla="*/ 1067719 h 1535562"/>
              <a:gd name="connsiteX1" fmla="*/ 1374021 w 1374091"/>
              <a:gd name="connsiteY1" fmla="*/ 467769 h 1535562"/>
              <a:gd name="connsiteX2" fmla="*/ 1289839 w 1374091"/>
              <a:gd name="connsiteY2" fmla="*/ 322083 h 1535562"/>
              <a:gd name="connsiteX3" fmla="*/ 770916 w 1374091"/>
              <a:gd name="connsiteY3" fmla="*/ 22409 h 1535562"/>
              <a:gd name="connsiteX4" fmla="*/ 602552 w 1374091"/>
              <a:gd name="connsiteY4" fmla="*/ 22409 h 1535562"/>
              <a:gd name="connsiteX5" fmla="*/ 84111 w 1374091"/>
              <a:gd name="connsiteY5" fmla="*/ 321842 h 1535562"/>
              <a:gd name="connsiteX6" fmla="*/ -71 w 1374091"/>
              <a:gd name="connsiteY6" fmla="*/ 467529 h 1535562"/>
              <a:gd name="connsiteX7" fmla="*/ -71 w 1374091"/>
              <a:gd name="connsiteY7" fmla="*/ 1067719 h 1535562"/>
              <a:gd name="connsiteX8" fmla="*/ 84111 w 1374091"/>
              <a:gd name="connsiteY8" fmla="*/ 1213406 h 1535562"/>
              <a:gd name="connsiteX9" fmla="*/ 603033 w 1374091"/>
              <a:gd name="connsiteY9" fmla="*/ 1512839 h 1535562"/>
              <a:gd name="connsiteX10" fmla="*/ 771397 w 1374091"/>
              <a:gd name="connsiteY10" fmla="*/ 1512839 h 1535562"/>
              <a:gd name="connsiteX11" fmla="*/ 1290320 w 1374091"/>
              <a:gd name="connsiteY11" fmla="*/ 1213165 h 1535562"/>
              <a:gd name="connsiteX12" fmla="*/ 1374021 w 1374091"/>
              <a:gd name="connsiteY12" fmla="*/ 1067719 h 1535562"/>
            </a:gdLst>
            <a:ahLst/>
            <a:cxnLst/>
            <a:rect l="l" t="t" r="r" b="b"/>
            <a:pathLst>
              <a:path w="1374091" h="1535562">
                <a:moveTo>
                  <a:pt x="1374021" y="1067719"/>
                </a:moveTo>
                <a:lnTo>
                  <a:pt x="1374021" y="467769"/>
                </a:lnTo>
                <a:cubicBezTo>
                  <a:pt x="1373961" y="407654"/>
                  <a:pt x="1341875" y="352134"/>
                  <a:pt x="1289839" y="322083"/>
                </a:cubicBezTo>
                <a:lnTo>
                  <a:pt x="770916" y="22409"/>
                </a:lnTo>
                <a:cubicBezTo>
                  <a:pt x="718820" y="-7679"/>
                  <a:pt x="654649" y="-7679"/>
                  <a:pt x="602552" y="22409"/>
                </a:cubicBezTo>
                <a:lnTo>
                  <a:pt x="84111" y="321842"/>
                </a:lnTo>
                <a:cubicBezTo>
                  <a:pt x="32072" y="351894"/>
                  <a:pt x="-10" y="407414"/>
                  <a:pt x="-71" y="467529"/>
                </a:cubicBezTo>
                <a:lnTo>
                  <a:pt x="-71" y="1067719"/>
                </a:lnTo>
                <a:cubicBezTo>
                  <a:pt x="-10" y="1127834"/>
                  <a:pt x="32072" y="1183354"/>
                  <a:pt x="84111" y="1213406"/>
                </a:cubicBezTo>
                <a:lnTo>
                  <a:pt x="603033" y="1512839"/>
                </a:lnTo>
                <a:cubicBezTo>
                  <a:pt x="655130" y="1542927"/>
                  <a:pt x="719301" y="1542927"/>
                  <a:pt x="771397" y="1512839"/>
                </a:cubicBezTo>
                <a:lnTo>
                  <a:pt x="1290320" y="1213165"/>
                </a:lnTo>
                <a:cubicBezTo>
                  <a:pt x="1342104" y="1183029"/>
                  <a:pt x="1373973" y="1127642"/>
                  <a:pt x="1374021" y="10677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194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965187" y="4258780"/>
            <a:ext cx="1152000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C4E2FE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465541" y="5555339"/>
            <a:ext cx="2163290" cy="8311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Project Evaluation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405189" y="5103669"/>
            <a:ext cx="2479250" cy="1358880"/>
          </a:xfrm>
          <a:prstGeom prst="round2Diag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736743" y="4850937"/>
            <a:ext cx="442337" cy="502331"/>
          </a:xfrm>
          <a:custGeom>
            <a:avLst/>
            <a:gdLst>
              <a:gd name="connsiteX0" fmla="*/ 442285 w 442337"/>
              <a:gd name="connsiteY0" fmla="*/ 502096 h 502331"/>
              <a:gd name="connsiteX1" fmla="*/ 21187 w 442337"/>
              <a:gd name="connsiteY1" fmla="*/ 502096 h 502331"/>
              <a:gd name="connsiteX2" fmla="*/ 3826 w 442337"/>
              <a:gd name="connsiteY2" fmla="*/ 491565 h 502331"/>
              <a:gd name="connsiteX3" fmla="*/ 4945 w 442337"/>
              <a:gd name="connsiteY3" fmla="*/ 471287 h 502331"/>
              <a:gd name="connsiteX4" fmla="*/ 147276 w 442337"/>
              <a:gd name="connsiteY4" fmla="*/ 263446 h 502331"/>
              <a:gd name="connsiteX5" fmla="*/ 2899 w 442337"/>
              <a:gd name="connsiteY5" fmla="*/ 29731 h 502331"/>
              <a:gd name="connsiteX6" fmla="*/ 2435 w 442337"/>
              <a:gd name="connsiteY6" fmla="*/ 9814 h 502331"/>
              <a:gd name="connsiteX7" fmla="*/ 19623 w 442337"/>
              <a:gd name="connsiteY7" fmla="*/ -235 h 502331"/>
              <a:gd name="connsiteX8" fmla="*/ 442285 w 442337"/>
              <a:gd name="connsiteY8" fmla="*/ -235 h 502331"/>
              <a:gd name="connsiteX9" fmla="*/ 442285 w 442337"/>
              <a:gd name="connsiteY9" fmla="*/ 502096 h 502331"/>
            </a:gdLst>
            <a:ahLst/>
            <a:cxnLst/>
            <a:rect l="l" t="t" r="r" b="b"/>
            <a:pathLst>
              <a:path w="442337" h="502331">
                <a:moveTo>
                  <a:pt x="442285" y="502096"/>
                </a:moveTo>
                <a:lnTo>
                  <a:pt x="21187" y="502096"/>
                </a:lnTo>
                <a:cubicBezTo>
                  <a:pt x="13900" y="502060"/>
                  <a:pt x="7225" y="498016"/>
                  <a:pt x="3826" y="491565"/>
                </a:cubicBezTo>
                <a:cubicBezTo>
                  <a:pt x="427" y="485115"/>
                  <a:pt x="856" y="477316"/>
                  <a:pt x="4945" y="471287"/>
                </a:cubicBezTo>
                <a:lnTo>
                  <a:pt x="147276" y="263446"/>
                </a:lnTo>
                <a:lnTo>
                  <a:pt x="2899" y="29731"/>
                </a:lnTo>
                <a:cubicBezTo>
                  <a:pt x="-863" y="23678"/>
                  <a:pt x="-1041" y="16048"/>
                  <a:pt x="2435" y="9814"/>
                </a:cubicBezTo>
                <a:cubicBezTo>
                  <a:pt x="5911" y="3592"/>
                  <a:pt x="12492" y="-259"/>
                  <a:pt x="19623" y="-235"/>
                </a:cubicBezTo>
                <a:lnTo>
                  <a:pt x="442285" y="-235"/>
                </a:lnTo>
                <a:lnTo>
                  <a:pt x="442285" y="502096"/>
                </a:lnTo>
                <a:close/>
              </a:path>
            </a:pathLst>
          </a:custGeom>
          <a:solidFill>
            <a:schemeClr val="accent1"/>
          </a:solidFill>
          <a:ln w="1198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115360" y="4850937"/>
            <a:ext cx="442335" cy="502331"/>
          </a:xfrm>
          <a:custGeom>
            <a:avLst/>
            <a:gdLst>
              <a:gd name="connsiteX0" fmla="*/ -52 w 442335"/>
              <a:gd name="connsiteY0" fmla="*/ -235 h 502331"/>
              <a:gd name="connsiteX1" fmla="*/ 421045 w 442335"/>
              <a:gd name="connsiteY1" fmla="*/ -235 h 502331"/>
              <a:gd name="connsiteX2" fmla="*/ 438430 w 442335"/>
              <a:gd name="connsiteY2" fmla="*/ 10199 h 502331"/>
              <a:gd name="connsiteX3" fmla="*/ 437287 w 442335"/>
              <a:gd name="connsiteY3" fmla="*/ 30453 h 502331"/>
              <a:gd name="connsiteX4" fmla="*/ 294956 w 442335"/>
              <a:gd name="connsiteY4" fmla="*/ 238294 h 502331"/>
              <a:gd name="connsiteX5" fmla="*/ 439333 w 442335"/>
              <a:gd name="connsiteY5" fmla="*/ 472129 h 502331"/>
              <a:gd name="connsiteX6" fmla="*/ 439826 w 442335"/>
              <a:gd name="connsiteY6" fmla="*/ 491987 h 502331"/>
              <a:gd name="connsiteX7" fmla="*/ 422729 w 442335"/>
              <a:gd name="connsiteY7" fmla="*/ 502096 h 502331"/>
              <a:gd name="connsiteX8" fmla="*/ -52 w 442335"/>
              <a:gd name="connsiteY8" fmla="*/ 502096 h 502331"/>
              <a:gd name="connsiteX9" fmla="*/ -52 w 442335"/>
              <a:gd name="connsiteY9" fmla="*/ -235 h 502331"/>
            </a:gdLst>
            <a:ahLst/>
            <a:cxnLst/>
            <a:rect l="l" t="t" r="r" b="b"/>
            <a:pathLst>
              <a:path w="442335" h="502331">
                <a:moveTo>
                  <a:pt x="-52" y="-235"/>
                </a:moveTo>
                <a:lnTo>
                  <a:pt x="421045" y="-235"/>
                </a:lnTo>
                <a:cubicBezTo>
                  <a:pt x="428324" y="-259"/>
                  <a:pt x="435026" y="3760"/>
                  <a:pt x="438430" y="10199"/>
                </a:cubicBezTo>
                <a:cubicBezTo>
                  <a:pt x="441835" y="16638"/>
                  <a:pt x="441402" y="24436"/>
                  <a:pt x="437287" y="30453"/>
                </a:cubicBezTo>
                <a:lnTo>
                  <a:pt x="294956" y="238294"/>
                </a:lnTo>
                <a:lnTo>
                  <a:pt x="439333" y="472129"/>
                </a:lnTo>
                <a:cubicBezTo>
                  <a:pt x="443087" y="478171"/>
                  <a:pt x="443267" y="485765"/>
                  <a:pt x="439826" y="491987"/>
                </a:cubicBezTo>
                <a:cubicBezTo>
                  <a:pt x="436385" y="498209"/>
                  <a:pt x="429840" y="502072"/>
                  <a:pt x="422729" y="502096"/>
                </a:cubicBezTo>
                <a:lnTo>
                  <a:pt x="-52" y="502096"/>
                </a:lnTo>
                <a:lnTo>
                  <a:pt x="-52" y="-235"/>
                </a:lnTo>
                <a:close/>
              </a:path>
            </a:pathLst>
          </a:custGeom>
          <a:solidFill>
            <a:schemeClr val="accent1"/>
          </a:solidFill>
          <a:ln w="1198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959211" y="3950438"/>
            <a:ext cx="1374091" cy="1535562"/>
          </a:xfrm>
          <a:custGeom>
            <a:avLst/>
            <a:gdLst>
              <a:gd name="connsiteX0" fmla="*/ 1374021 w 1374091"/>
              <a:gd name="connsiteY0" fmla="*/ 1067719 h 1535562"/>
              <a:gd name="connsiteX1" fmla="*/ 1374021 w 1374091"/>
              <a:gd name="connsiteY1" fmla="*/ 467769 h 1535562"/>
              <a:gd name="connsiteX2" fmla="*/ 1289839 w 1374091"/>
              <a:gd name="connsiteY2" fmla="*/ 322083 h 1535562"/>
              <a:gd name="connsiteX3" fmla="*/ 770916 w 1374091"/>
              <a:gd name="connsiteY3" fmla="*/ 22409 h 1535562"/>
              <a:gd name="connsiteX4" fmla="*/ 602552 w 1374091"/>
              <a:gd name="connsiteY4" fmla="*/ 22409 h 1535562"/>
              <a:gd name="connsiteX5" fmla="*/ 84111 w 1374091"/>
              <a:gd name="connsiteY5" fmla="*/ 321842 h 1535562"/>
              <a:gd name="connsiteX6" fmla="*/ -71 w 1374091"/>
              <a:gd name="connsiteY6" fmla="*/ 467529 h 1535562"/>
              <a:gd name="connsiteX7" fmla="*/ -71 w 1374091"/>
              <a:gd name="connsiteY7" fmla="*/ 1067719 h 1535562"/>
              <a:gd name="connsiteX8" fmla="*/ 84111 w 1374091"/>
              <a:gd name="connsiteY8" fmla="*/ 1213406 h 1535562"/>
              <a:gd name="connsiteX9" fmla="*/ 603033 w 1374091"/>
              <a:gd name="connsiteY9" fmla="*/ 1512839 h 1535562"/>
              <a:gd name="connsiteX10" fmla="*/ 771397 w 1374091"/>
              <a:gd name="connsiteY10" fmla="*/ 1512839 h 1535562"/>
              <a:gd name="connsiteX11" fmla="*/ 1290320 w 1374091"/>
              <a:gd name="connsiteY11" fmla="*/ 1213165 h 1535562"/>
              <a:gd name="connsiteX12" fmla="*/ 1374021 w 1374091"/>
              <a:gd name="connsiteY12" fmla="*/ 1067719 h 1535562"/>
            </a:gdLst>
            <a:ahLst/>
            <a:cxnLst/>
            <a:rect l="l" t="t" r="r" b="b"/>
            <a:pathLst>
              <a:path w="1374091" h="1535562">
                <a:moveTo>
                  <a:pt x="1374021" y="1067719"/>
                </a:moveTo>
                <a:lnTo>
                  <a:pt x="1374021" y="467769"/>
                </a:lnTo>
                <a:cubicBezTo>
                  <a:pt x="1373961" y="407654"/>
                  <a:pt x="1341875" y="352134"/>
                  <a:pt x="1289839" y="322083"/>
                </a:cubicBezTo>
                <a:lnTo>
                  <a:pt x="770916" y="22409"/>
                </a:lnTo>
                <a:cubicBezTo>
                  <a:pt x="718820" y="-7679"/>
                  <a:pt x="654649" y="-7679"/>
                  <a:pt x="602552" y="22409"/>
                </a:cubicBezTo>
                <a:lnTo>
                  <a:pt x="84111" y="321842"/>
                </a:lnTo>
                <a:cubicBezTo>
                  <a:pt x="32072" y="351894"/>
                  <a:pt x="-10" y="407414"/>
                  <a:pt x="-71" y="467529"/>
                </a:cubicBezTo>
                <a:lnTo>
                  <a:pt x="-71" y="1067719"/>
                </a:lnTo>
                <a:cubicBezTo>
                  <a:pt x="-10" y="1127834"/>
                  <a:pt x="32072" y="1183354"/>
                  <a:pt x="84111" y="1213406"/>
                </a:cubicBezTo>
                <a:lnTo>
                  <a:pt x="603033" y="1512839"/>
                </a:lnTo>
                <a:cubicBezTo>
                  <a:pt x="655130" y="1542927"/>
                  <a:pt x="719301" y="1542927"/>
                  <a:pt x="771397" y="1512839"/>
                </a:cubicBezTo>
                <a:lnTo>
                  <a:pt x="1290320" y="1213165"/>
                </a:lnTo>
                <a:cubicBezTo>
                  <a:pt x="1342104" y="1183029"/>
                  <a:pt x="1373973" y="1127642"/>
                  <a:pt x="1374021" y="10677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194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077917" y="4258780"/>
            <a:ext cx="1152000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C4E2FE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7563169" y="5555339"/>
            <a:ext cx="2163290" cy="8311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Project Summary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23702" y="359956"/>
            <a:ext cx="5849851" cy="7694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CONTENTS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14" name="TextBox 14"/>
          <p:cNvSpPr txBox="1"/>
          <p:nvPr/>
        </p:nvSpPr>
        <p:spPr>
          <a:xfrm>
            <a:off x="458182" y="607233"/>
            <a:ext cx="943105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Number of bugs before and after release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2126" y="2641658"/>
            <a:ext cx="3223895" cy="46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284EFF"/>
                </a:solidFill>
                <a:latin typeface="Times New Roman" panose="02020603050405020304" pitchFamily="18" charset="0"/>
              </a:rPr>
              <a:t>Pre-release bugs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2126" y="3307138"/>
            <a:ext cx="3223895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5"/>
              </a:lnSpc>
            </a:pPr>
            <a:r>
              <a:rPr lang="en-US" sz="2735" dirty="0">
                <a:solidFill>
                  <a:srgbClr val="000000"/>
                </a:solidFill>
                <a:latin typeface="Times New Roman" panose="02020603050405020304" pitchFamily="18" charset="0"/>
              </a:rPr>
              <a:t>About 40</a:t>
            </a:r>
            <a:r>
              <a:rPr lang="en-US" altLang="zh-CN" sz="2735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en-US" sz="2735" dirty="0">
                <a:solidFill>
                  <a:srgbClr val="000000"/>
                </a:solidFill>
                <a:latin typeface="Times New Roman" panose="02020603050405020304" pitchFamily="18" charset="0"/>
              </a:rPr>
              <a:t> bugs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27980" y="2641658"/>
            <a:ext cx="3325870" cy="46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284EFF"/>
                </a:solidFill>
                <a:latin typeface="Times New Roman" panose="02020603050405020304" pitchFamily="18" charset="0"/>
              </a:rPr>
              <a:t>Post-release bugs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69878" y="3307139"/>
            <a:ext cx="2992957" cy="131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5"/>
              </a:lnSpc>
            </a:pPr>
            <a:r>
              <a:rPr lang="en-US" sz="2735" dirty="0">
                <a:solidFill>
                  <a:srgbClr val="000000"/>
                </a:solidFill>
                <a:latin typeface="Times New Roman" panose="02020603050405020304" pitchFamily="18" charset="0"/>
              </a:rPr>
              <a:t>About </a:t>
            </a:r>
            <a:r>
              <a:rPr lang="en-US" altLang="zh-CN" sz="2735" dirty="0">
                <a:solidFill>
                  <a:srgbClr val="000000"/>
                </a:solidFill>
                <a:latin typeface="Times New Roman" panose="02020603050405020304" pitchFamily="18" charset="0"/>
              </a:rPr>
              <a:t>20</a:t>
            </a:r>
            <a:r>
              <a:rPr lang="en-US" sz="2735" dirty="0">
                <a:solidFill>
                  <a:srgbClr val="000000"/>
                </a:solidFill>
                <a:latin typeface="Times New Roman" panose="02020603050405020304" pitchFamily="18" charset="0"/>
              </a:rPr>
              <a:t> bugs</a:t>
            </a:r>
          </a:p>
          <a:p>
            <a:pPr>
              <a:lnSpc>
                <a:spcPts val="5465"/>
              </a:lnSpc>
            </a:pPr>
            <a:endParaRPr lang="en-US" sz="27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grpSp>
        <p:nvGrpSpPr>
          <p:cNvPr id="2" name="Group 2"/>
          <p:cNvGrpSpPr/>
          <p:nvPr/>
        </p:nvGrpSpPr>
        <p:grpSpPr>
          <a:xfrm>
            <a:off x="2048436" y="2385655"/>
            <a:ext cx="2860566" cy="919347"/>
            <a:chOff x="0" y="0"/>
            <a:chExt cx="5721132" cy="1838693"/>
          </a:xfrm>
        </p:grpSpPr>
        <p:sp>
          <p:nvSpPr>
            <p:cNvPr id="3" name="Freeform 3"/>
            <p:cNvSpPr/>
            <p:nvPr/>
          </p:nvSpPr>
          <p:spPr>
            <a:xfrm>
              <a:off x="2015904" y="0"/>
              <a:ext cx="3705228" cy="1838693"/>
            </a:xfrm>
            <a:custGeom>
              <a:avLst/>
              <a:gdLst/>
              <a:ahLst/>
              <a:cxnLst/>
              <a:rect l="l" t="t" r="r" b="b"/>
              <a:pathLst>
                <a:path w="3705228" h="1838693">
                  <a:moveTo>
                    <a:pt x="0" y="0"/>
                  </a:moveTo>
                  <a:lnTo>
                    <a:pt x="3705228" y="0"/>
                  </a:lnTo>
                  <a:lnTo>
                    <a:pt x="3705228" y="1838693"/>
                  </a:lnTo>
                  <a:lnTo>
                    <a:pt x="0" y="1838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0590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015904" cy="1783950"/>
            </a:xfrm>
            <a:custGeom>
              <a:avLst/>
              <a:gdLst/>
              <a:ahLst/>
              <a:cxnLst/>
              <a:rect l="l" t="t" r="r" b="b"/>
              <a:pathLst>
                <a:path w="2015904" h="1783950">
                  <a:moveTo>
                    <a:pt x="0" y="0"/>
                  </a:moveTo>
                  <a:lnTo>
                    <a:pt x="2015904" y="0"/>
                  </a:lnTo>
                  <a:lnTo>
                    <a:pt x="2015904" y="1783950"/>
                  </a:lnTo>
                  <a:lnTo>
                    <a:pt x="0" y="1783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40024" b="-3068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70777" y="2430681"/>
            <a:ext cx="2720468" cy="874321"/>
            <a:chOff x="0" y="0"/>
            <a:chExt cx="5440936" cy="1748642"/>
          </a:xfrm>
        </p:grpSpPr>
        <p:sp>
          <p:nvSpPr>
            <p:cNvPr id="6" name="Freeform 6"/>
            <p:cNvSpPr/>
            <p:nvPr/>
          </p:nvSpPr>
          <p:spPr>
            <a:xfrm>
              <a:off x="1917174" y="0"/>
              <a:ext cx="3523762" cy="1748642"/>
            </a:xfrm>
            <a:custGeom>
              <a:avLst/>
              <a:gdLst/>
              <a:ahLst/>
              <a:cxnLst/>
              <a:rect l="l" t="t" r="r" b="b"/>
              <a:pathLst>
                <a:path w="3523762" h="1748642">
                  <a:moveTo>
                    <a:pt x="0" y="0"/>
                  </a:moveTo>
                  <a:lnTo>
                    <a:pt x="3523762" y="0"/>
                  </a:lnTo>
                  <a:lnTo>
                    <a:pt x="3523762" y="1748642"/>
                  </a:lnTo>
                  <a:lnTo>
                    <a:pt x="0" y="1748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0590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917174" cy="1696580"/>
            </a:xfrm>
            <a:custGeom>
              <a:avLst/>
              <a:gdLst/>
              <a:ahLst/>
              <a:cxnLst/>
              <a:rect l="l" t="t" r="r" b="b"/>
              <a:pathLst>
                <a:path w="1917174" h="1696580">
                  <a:moveTo>
                    <a:pt x="0" y="0"/>
                  </a:moveTo>
                  <a:lnTo>
                    <a:pt x="1917174" y="0"/>
                  </a:lnTo>
                  <a:lnTo>
                    <a:pt x="1917174" y="1696580"/>
                  </a:lnTo>
                  <a:lnTo>
                    <a:pt x="0" y="1696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40024" b="-3068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551259" y="4674045"/>
            <a:ext cx="1500187" cy="1639549"/>
          </a:xfrm>
          <a:custGeom>
            <a:avLst/>
            <a:gdLst/>
            <a:ahLst/>
            <a:cxnLst/>
            <a:rect l="l" t="t" r="r" b="b"/>
            <a:pathLst>
              <a:path w="2250280" h="2459323">
                <a:moveTo>
                  <a:pt x="0" y="0"/>
                </a:moveTo>
                <a:lnTo>
                  <a:pt x="2250280" y="0"/>
                </a:lnTo>
                <a:lnTo>
                  <a:pt x="2250280" y="2459323"/>
                </a:lnTo>
                <a:lnTo>
                  <a:pt x="0" y="2459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960169" y="4970801"/>
            <a:ext cx="1796827" cy="945580"/>
          </a:xfrm>
          <a:custGeom>
            <a:avLst/>
            <a:gdLst/>
            <a:ahLst/>
            <a:cxnLst/>
            <a:rect l="l" t="t" r="r" b="b"/>
            <a:pathLst>
              <a:path w="2695240" h="1418370">
                <a:moveTo>
                  <a:pt x="0" y="0"/>
                </a:moveTo>
                <a:lnTo>
                  <a:pt x="2695240" y="0"/>
                </a:lnTo>
                <a:lnTo>
                  <a:pt x="2695240" y="1418371"/>
                </a:lnTo>
                <a:lnTo>
                  <a:pt x="0" y="1418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545552" y="2944425"/>
            <a:ext cx="1342253" cy="1469572"/>
          </a:xfrm>
          <a:custGeom>
            <a:avLst/>
            <a:gdLst/>
            <a:ahLst/>
            <a:cxnLst/>
            <a:rect l="l" t="t" r="r" b="b"/>
            <a:pathLst>
              <a:path w="2013380" h="2204358">
                <a:moveTo>
                  <a:pt x="0" y="0"/>
                </a:moveTo>
                <a:lnTo>
                  <a:pt x="2013379" y="0"/>
                </a:lnTo>
                <a:lnTo>
                  <a:pt x="2013379" y="2204358"/>
                </a:lnTo>
                <a:lnTo>
                  <a:pt x="0" y="2204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163128" y="2845329"/>
            <a:ext cx="1198689" cy="1589153"/>
          </a:xfrm>
          <a:custGeom>
            <a:avLst/>
            <a:gdLst/>
            <a:ahLst/>
            <a:cxnLst/>
            <a:rect l="l" t="t" r="r" b="b"/>
            <a:pathLst>
              <a:path w="1798033" h="2383729">
                <a:moveTo>
                  <a:pt x="0" y="0"/>
                </a:moveTo>
                <a:lnTo>
                  <a:pt x="1798033" y="0"/>
                </a:lnTo>
                <a:lnTo>
                  <a:pt x="1798033" y="2383728"/>
                </a:lnTo>
                <a:lnTo>
                  <a:pt x="0" y="2383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581973" y="3495061"/>
            <a:ext cx="1438759" cy="47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2000" spc="14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months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97552" y="2562119"/>
            <a:ext cx="1720697" cy="36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84E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time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72302" y="3495061"/>
            <a:ext cx="1438759" cy="1025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2000" spc="14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persons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98634" y="2529599"/>
            <a:ext cx="1623997" cy="306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5"/>
              </a:lnSpc>
              <a:spcBef>
                <a:spcPct val="0"/>
              </a:spcBef>
            </a:pPr>
            <a:r>
              <a:rPr lang="en-US" sz="1865">
                <a:solidFill>
                  <a:srgbClr val="284E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manpower spent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5782" y="685800"/>
            <a:ext cx="7856135" cy="5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735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time and manpower spent</a:t>
            </a:r>
          </a:p>
        </p:txBody>
      </p:sp>
      <p:sp>
        <p:nvSpPr>
          <p:cNvPr id="19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6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7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38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66742" y="1639456"/>
            <a:ext cx="2353673" cy="4165171"/>
            <a:chOff x="0" y="0"/>
            <a:chExt cx="468630" cy="829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8630" cy="829310"/>
            </a:xfrm>
            <a:custGeom>
              <a:avLst/>
              <a:gdLst/>
              <a:ahLst/>
              <a:cxnLst/>
              <a:rect l="l" t="t" r="r" b="b"/>
              <a:pathLst>
                <a:path w="468630" h="829310">
                  <a:moveTo>
                    <a:pt x="436880" y="829310"/>
                  </a:moveTo>
                  <a:lnTo>
                    <a:pt x="31750" y="829310"/>
                  </a:lnTo>
                  <a:cubicBezTo>
                    <a:pt x="22860" y="829310"/>
                    <a:pt x="13970" y="824230"/>
                    <a:pt x="8890" y="816610"/>
                  </a:cubicBezTo>
                  <a:cubicBezTo>
                    <a:pt x="2540" y="810260"/>
                    <a:pt x="0" y="802640"/>
                    <a:pt x="0" y="792480"/>
                  </a:cubicBezTo>
                  <a:lnTo>
                    <a:pt x="0" y="33020"/>
                  </a:lnTo>
                  <a:cubicBezTo>
                    <a:pt x="0" y="13970"/>
                    <a:pt x="12700" y="0"/>
                    <a:pt x="30480" y="0"/>
                  </a:cubicBezTo>
                  <a:lnTo>
                    <a:pt x="438150" y="0"/>
                  </a:lnTo>
                  <a:cubicBezTo>
                    <a:pt x="454660" y="0"/>
                    <a:pt x="468630" y="15240"/>
                    <a:pt x="468630" y="34290"/>
                  </a:cubicBezTo>
                  <a:lnTo>
                    <a:pt x="468630" y="795020"/>
                  </a:lnTo>
                  <a:cubicBezTo>
                    <a:pt x="467360" y="814070"/>
                    <a:pt x="453390" y="829310"/>
                    <a:pt x="436880" y="829310"/>
                  </a:cubicBezTo>
                  <a:close/>
                  <a:moveTo>
                    <a:pt x="10160" y="810260"/>
                  </a:moveTo>
                  <a:cubicBezTo>
                    <a:pt x="15240" y="819150"/>
                    <a:pt x="22860" y="824230"/>
                    <a:pt x="31750" y="824230"/>
                  </a:cubicBezTo>
                  <a:lnTo>
                    <a:pt x="436880" y="824230"/>
                  </a:lnTo>
                  <a:cubicBezTo>
                    <a:pt x="450850" y="824230"/>
                    <a:pt x="462280" y="810260"/>
                    <a:pt x="462280" y="793750"/>
                  </a:cubicBezTo>
                  <a:lnTo>
                    <a:pt x="462280" y="34290"/>
                  </a:lnTo>
                  <a:cubicBezTo>
                    <a:pt x="462280" y="17780"/>
                    <a:pt x="450850" y="3810"/>
                    <a:pt x="436880" y="3810"/>
                  </a:cubicBezTo>
                  <a:lnTo>
                    <a:pt x="29210" y="3810"/>
                  </a:lnTo>
                  <a:cubicBezTo>
                    <a:pt x="15240" y="3810"/>
                    <a:pt x="3810" y="15240"/>
                    <a:pt x="3810" y="31750"/>
                  </a:cubicBezTo>
                  <a:lnTo>
                    <a:pt x="3810" y="792480"/>
                  </a:lnTo>
                  <a:cubicBezTo>
                    <a:pt x="5080" y="800100"/>
                    <a:pt x="6350" y="805180"/>
                    <a:pt x="10160" y="810260"/>
                  </a:cubicBezTo>
                  <a:close/>
                  <a:moveTo>
                    <a:pt x="436880" y="722630"/>
                  </a:moveTo>
                  <a:lnTo>
                    <a:pt x="31750" y="722630"/>
                  </a:lnTo>
                  <a:lnTo>
                    <a:pt x="31750" y="77470"/>
                  </a:lnTo>
                  <a:lnTo>
                    <a:pt x="436880" y="77470"/>
                  </a:lnTo>
                  <a:lnTo>
                    <a:pt x="436880" y="722630"/>
                  </a:lnTo>
                  <a:close/>
                  <a:moveTo>
                    <a:pt x="36830" y="718820"/>
                  </a:moveTo>
                  <a:lnTo>
                    <a:pt x="431800" y="718820"/>
                  </a:lnTo>
                  <a:lnTo>
                    <a:pt x="431800" y="83820"/>
                  </a:lnTo>
                  <a:lnTo>
                    <a:pt x="36830" y="83820"/>
                  </a:lnTo>
                  <a:lnTo>
                    <a:pt x="36830" y="718820"/>
                  </a:lnTo>
                  <a:close/>
                </a:path>
              </a:pathLst>
            </a:custGeom>
            <a:solidFill>
              <a:srgbClr val="EDF0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270" y="2540"/>
              <a:ext cx="463550" cy="825500"/>
            </a:xfrm>
            <a:custGeom>
              <a:avLst/>
              <a:gdLst/>
              <a:ahLst/>
              <a:cxnLst/>
              <a:rect l="l" t="t" r="r" b="b"/>
              <a:pathLst>
                <a:path w="463550" h="825500">
                  <a:moveTo>
                    <a:pt x="435610" y="0"/>
                  </a:moveTo>
                  <a:lnTo>
                    <a:pt x="27940" y="0"/>
                  </a:lnTo>
                  <a:cubicBezTo>
                    <a:pt x="12700" y="0"/>
                    <a:pt x="0" y="12700"/>
                    <a:pt x="0" y="30480"/>
                  </a:cubicBezTo>
                  <a:lnTo>
                    <a:pt x="0" y="791210"/>
                  </a:lnTo>
                  <a:cubicBezTo>
                    <a:pt x="0" y="800100"/>
                    <a:pt x="2540" y="807720"/>
                    <a:pt x="7620" y="814070"/>
                  </a:cubicBezTo>
                  <a:cubicBezTo>
                    <a:pt x="6350" y="812800"/>
                    <a:pt x="6350" y="811530"/>
                    <a:pt x="6350" y="810260"/>
                  </a:cubicBezTo>
                  <a:cubicBezTo>
                    <a:pt x="11430" y="819150"/>
                    <a:pt x="20320" y="825500"/>
                    <a:pt x="30480" y="825500"/>
                  </a:cubicBezTo>
                  <a:lnTo>
                    <a:pt x="434340" y="825500"/>
                  </a:lnTo>
                  <a:cubicBezTo>
                    <a:pt x="449580" y="825500"/>
                    <a:pt x="462280" y="811530"/>
                    <a:pt x="462280" y="793750"/>
                  </a:cubicBezTo>
                  <a:lnTo>
                    <a:pt x="462280" y="31750"/>
                  </a:lnTo>
                  <a:cubicBezTo>
                    <a:pt x="463550" y="13970"/>
                    <a:pt x="450850" y="0"/>
                    <a:pt x="435610" y="0"/>
                  </a:cubicBezTo>
                  <a:close/>
                  <a:moveTo>
                    <a:pt x="433070" y="717550"/>
                  </a:moveTo>
                  <a:lnTo>
                    <a:pt x="33020" y="717550"/>
                  </a:lnTo>
                  <a:lnTo>
                    <a:pt x="33020" y="77470"/>
                  </a:lnTo>
                  <a:lnTo>
                    <a:pt x="433070" y="77470"/>
                  </a:lnTo>
                  <a:lnTo>
                    <a:pt x="433070" y="7175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208280" y="754380"/>
              <a:ext cx="53340" cy="52070"/>
            </a:xfrm>
            <a:custGeom>
              <a:avLst/>
              <a:gdLst/>
              <a:ahLst/>
              <a:cxnLst/>
              <a:rect l="l" t="t" r="r" b="b"/>
              <a:pathLst>
                <a:path w="53340" h="52070">
                  <a:moveTo>
                    <a:pt x="26670" y="0"/>
                  </a:moveTo>
                  <a:cubicBezTo>
                    <a:pt x="12700" y="0"/>
                    <a:pt x="0" y="11430"/>
                    <a:pt x="0" y="26670"/>
                  </a:cubicBezTo>
                  <a:lnTo>
                    <a:pt x="0" y="31750"/>
                  </a:lnTo>
                  <a:lnTo>
                    <a:pt x="0" y="34290"/>
                  </a:lnTo>
                  <a:cubicBezTo>
                    <a:pt x="0" y="35560"/>
                    <a:pt x="0" y="36830"/>
                    <a:pt x="1270" y="36830"/>
                  </a:cubicBezTo>
                  <a:cubicBezTo>
                    <a:pt x="1270" y="36830"/>
                    <a:pt x="1270" y="38100"/>
                    <a:pt x="2540" y="38100"/>
                  </a:cubicBezTo>
                  <a:cubicBezTo>
                    <a:pt x="2540" y="39370"/>
                    <a:pt x="3810" y="39370"/>
                    <a:pt x="3810" y="40640"/>
                  </a:cubicBezTo>
                  <a:lnTo>
                    <a:pt x="5080" y="41910"/>
                  </a:lnTo>
                  <a:cubicBezTo>
                    <a:pt x="5080" y="43180"/>
                    <a:pt x="6350" y="43180"/>
                    <a:pt x="7620" y="44450"/>
                  </a:cubicBezTo>
                  <a:lnTo>
                    <a:pt x="8890" y="45720"/>
                  </a:lnTo>
                  <a:lnTo>
                    <a:pt x="11430" y="48260"/>
                  </a:lnTo>
                  <a:cubicBezTo>
                    <a:pt x="11430" y="48260"/>
                    <a:pt x="12700" y="48260"/>
                    <a:pt x="12700" y="49530"/>
                  </a:cubicBezTo>
                  <a:cubicBezTo>
                    <a:pt x="13970" y="49530"/>
                    <a:pt x="15240" y="50800"/>
                    <a:pt x="15240" y="50800"/>
                  </a:cubicBezTo>
                  <a:lnTo>
                    <a:pt x="16510" y="50800"/>
                  </a:lnTo>
                  <a:cubicBezTo>
                    <a:pt x="17780" y="50800"/>
                    <a:pt x="19050" y="52070"/>
                    <a:pt x="20320" y="52070"/>
                  </a:cubicBezTo>
                  <a:lnTo>
                    <a:pt x="21590" y="52070"/>
                  </a:lnTo>
                  <a:cubicBezTo>
                    <a:pt x="21590" y="52070"/>
                    <a:pt x="25400" y="52070"/>
                    <a:pt x="26670" y="52070"/>
                  </a:cubicBezTo>
                  <a:cubicBezTo>
                    <a:pt x="39370" y="52070"/>
                    <a:pt x="50800" y="43180"/>
                    <a:pt x="52070" y="31750"/>
                  </a:cubicBezTo>
                  <a:lnTo>
                    <a:pt x="52070" y="30480"/>
                  </a:lnTo>
                  <a:lnTo>
                    <a:pt x="52070" y="25400"/>
                  </a:lnTo>
                  <a:cubicBezTo>
                    <a:pt x="53340" y="11430"/>
                    <a:pt x="40640" y="0"/>
                    <a:pt x="26670" y="0"/>
                  </a:cubicBez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84150" y="35560"/>
              <a:ext cx="100330" cy="7620"/>
            </a:xfrm>
            <a:custGeom>
              <a:avLst/>
              <a:gdLst/>
              <a:ahLst/>
              <a:cxnLst/>
              <a:rect l="l" t="t" r="r" b="b"/>
              <a:pathLst>
                <a:path w="100330" h="7620">
                  <a:moveTo>
                    <a:pt x="97790" y="1270"/>
                  </a:moveTo>
                  <a:lnTo>
                    <a:pt x="3810" y="1270"/>
                  </a:lnTo>
                  <a:cubicBezTo>
                    <a:pt x="2540" y="1270"/>
                    <a:pt x="1270" y="1270"/>
                    <a:pt x="0" y="0"/>
                  </a:cubicBezTo>
                  <a:cubicBezTo>
                    <a:pt x="1270" y="3810"/>
                    <a:pt x="3810" y="7620"/>
                    <a:pt x="6350" y="7620"/>
                  </a:cubicBezTo>
                  <a:lnTo>
                    <a:pt x="93980" y="7620"/>
                  </a:lnTo>
                  <a:cubicBezTo>
                    <a:pt x="96520" y="7620"/>
                    <a:pt x="99060" y="5080"/>
                    <a:pt x="100330" y="0"/>
                  </a:cubicBezTo>
                  <a:cubicBezTo>
                    <a:pt x="99060" y="1270"/>
                    <a:pt x="99060" y="1270"/>
                    <a:pt x="97790" y="1270"/>
                  </a:cubicBez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5400" y="66040"/>
              <a:ext cx="417830" cy="669290"/>
            </a:xfrm>
            <a:custGeom>
              <a:avLst/>
              <a:gdLst/>
              <a:ahLst/>
              <a:cxnLst/>
              <a:rect l="l" t="t" r="r" b="b"/>
              <a:pathLst>
                <a:path w="417830" h="669290">
                  <a:moveTo>
                    <a:pt x="0" y="0"/>
                  </a:moveTo>
                  <a:lnTo>
                    <a:pt x="417830" y="0"/>
                  </a:lnTo>
                  <a:lnTo>
                    <a:pt x="417830" y="669290"/>
                  </a:lnTo>
                  <a:lnTo>
                    <a:pt x="0" y="669290"/>
                  </a:lnTo>
                  <a:close/>
                </a:path>
              </a:pathLst>
            </a:custGeom>
            <a:blipFill>
              <a:blip r:embed="rId3"/>
              <a:stretch>
                <a:fillRect l="-70211" r="-70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035338" y="1816647"/>
            <a:ext cx="310632" cy="310632"/>
            <a:chOff x="0" y="0"/>
            <a:chExt cx="621264" cy="62126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13" name="Freeform 15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35338" y="3240591"/>
            <a:ext cx="310632" cy="310632"/>
            <a:chOff x="0" y="0"/>
            <a:chExt cx="621264" cy="621264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9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18" name="Freeform 20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035338" y="4503260"/>
            <a:ext cx="310632" cy="310632"/>
            <a:chOff x="0" y="0"/>
            <a:chExt cx="621264" cy="621264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24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23" name="Freeform 25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66742" y="444289"/>
            <a:ext cx="5257271" cy="5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735" dirty="0">
                <a:solidFill>
                  <a:srgbClr val="000000"/>
                </a:solidFill>
                <a:latin typeface="Times New Roman" panose="02020603050405020304" pitchFamily="18" charset="0"/>
              </a:rPr>
              <a:t>Size-oriented metrics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663893" y="1784898"/>
            <a:ext cx="197569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Per KLOC bug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663893" y="2101646"/>
            <a:ext cx="3943879" cy="162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75"/>
              </a:lnSpc>
            </a:pPr>
            <a:r>
              <a:rPr lang="en-US" sz="1285" dirty="0">
                <a:solidFill>
                  <a:srgbClr val="000000"/>
                </a:solidFill>
                <a:latin typeface="Times New Roman" panose="02020603050405020304" pitchFamily="18" charset="0"/>
              </a:rPr>
              <a:t>KLOC = 4</a:t>
            </a:r>
          </a:p>
          <a:p>
            <a:pPr>
              <a:lnSpc>
                <a:spcPts val="2575"/>
              </a:lnSpc>
            </a:pPr>
            <a:r>
              <a:rPr lang="en-US" sz="1285" dirty="0">
                <a:solidFill>
                  <a:srgbClr val="000000"/>
                </a:solidFill>
                <a:latin typeface="Times New Roman" panose="02020603050405020304" pitchFamily="18" charset="0"/>
              </a:rPr>
              <a:t>ERROR/BUG = 400</a:t>
            </a:r>
          </a:p>
          <a:p>
            <a:pPr>
              <a:lnSpc>
                <a:spcPts val="2575"/>
              </a:lnSpc>
            </a:pPr>
            <a:r>
              <a:rPr lang="en-US" sz="1285" dirty="0">
                <a:solidFill>
                  <a:srgbClr val="000000"/>
                </a:solidFill>
                <a:latin typeface="Times New Roman" panose="02020603050405020304" pitchFamily="18" charset="0"/>
              </a:rPr>
              <a:t>Per KLOC bug = 400/4 = 100</a:t>
            </a:r>
          </a:p>
          <a:p>
            <a:pPr>
              <a:lnSpc>
                <a:spcPts val="2575"/>
              </a:lnSpc>
            </a:pPr>
            <a:endParaRPr lang="en-US" sz="1285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2575"/>
              </a:lnSpc>
            </a:pPr>
            <a:endParaRPr lang="en-US" sz="128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663893" y="3222765"/>
            <a:ext cx="369781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Money spent per line of code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663893" y="3631191"/>
            <a:ext cx="4557199" cy="40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80070/4000=20.0175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663893" y="4499356"/>
            <a:ext cx="423121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Number of documents per KLOC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663893" y="4939532"/>
            <a:ext cx="4663879" cy="138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Average 50 lines of code one page of documentation</a:t>
            </a:r>
          </a:p>
          <a:p>
            <a:pPr>
              <a:lnSpc>
                <a:spcPts val="2800"/>
              </a:lnSpc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Therefore, the number of document pages per KLOC is</a:t>
            </a:r>
          </a:p>
          <a:p>
            <a:pPr>
              <a:lnSpc>
                <a:spcPts val="2800"/>
              </a:lnSpc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1000/50 = 20 pages</a:t>
            </a:r>
          </a:p>
          <a:p>
            <a:pPr>
              <a:lnSpc>
                <a:spcPts val="2800"/>
              </a:lnSpc>
            </a:pP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5" name="标题 1"/>
          <p:cNvSpPr txBox="1"/>
          <p:nvPr/>
        </p:nvSpPr>
        <p:spPr>
          <a:xfrm>
            <a:off x="0" y="-2936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6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grpSp>
        <p:nvGrpSpPr>
          <p:cNvPr id="11" name="Group 11"/>
          <p:cNvGrpSpPr/>
          <p:nvPr/>
        </p:nvGrpSpPr>
        <p:grpSpPr>
          <a:xfrm>
            <a:off x="3898178" y="1904277"/>
            <a:ext cx="310632" cy="310632"/>
            <a:chOff x="0" y="0"/>
            <a:chExt cx="621264" cy="62126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898178" y="3328221"/>
            <a:ext cx="310632" cy="310632"/>
            <a:chOff x="0" y="0"/>
            <a:chExt cx="621264" cy="621264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898178" y="4752165"/>
            <a:ext cx="310632" cy="310632"/>
            <a:chOff x="0" y="0"/>
            <a:chExt cx="621264" cy="621264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85174" y="254023"/>
            <a:ext cx="5541824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5"/>
              </a:lnSpc>
            </a:pPr>
            <a:r>
              <a:rPr lang="en-US" sz="3675" dirty="0">
                <a:solidFill>
                  <a:srgbClr val="000000"/>
                </a:solidFill>
                <a:latin typeface="Times New Roman" panose="02020603050405020304" pitchFamily="18" charset="0"/>
              </a:rPr>
              <a:t>Size-oriented metrics</a:t>
            </a:r>
          </a:p>
          <a:p>
            <a:pPr>
              <a:lnSpc>
                <a:spcPts val="4405"/>
              </a:lnSpc>
            </a:pPr>
            <a:endParaRPr lang="en-US" sz="367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526733" y="1872527"/>
            <a:ext cx="409405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Code bugs per person per month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526733" y="2293654"/>
            <a:ext cx="4557199" cy="356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Each person generates about 67 errors per month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526733" y="3310394"/>
            <a:ext cx="4557199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Lines of code per person per month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26733" y="3621769"/>
            <a:ext cx="4557199" cy="76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Depending on the level of the team, we generate about 667 lines of code per person per month.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526733" y="5169388"/>
            <a:ext cx="4557199" cy="356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80070/80=1000.875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526733" y="4748261"/>
            <a:ext cx="5593519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Money consumed per page of documentation</a:t>
            </a:r>
          </a:p>
        </p:txBody>
      </p:sp>
      <p:sp>
        <p:nvSpPr>
          <p:cNvPr id="33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12" name="TextBox 12"/>
          <p:cNvSpPr txBox="1"/>
          <p:nvPr/>
        </p:nvSpPr>
        <p:spPr>
          <a:xfrm>
            <a:off x="793462" y="685800"/>
            <a:ext cx="7100578" cy="5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735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Function-oriented metrics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2920" y="3005223"/>
            <a:ext cx="2635765" cy="98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5"/>
              </a:lnSpc>
            </a:pPr>
            <a:r>
              <a:rPr lang="en-US" sz="2045" dirty="0">
                <a:solidFill>
                  <a:srgbClr val="000000"/>
                </a:solidFill>
                <a:latin typeface="Times New Roman" panose="02020603050405020304" pitchFamily="18" charset="0"/>
              </a:rPr>
              <a:t>ILF</a:t>
            </a:r>
          </a:p>
          <a:p>
            <a:pPr algn="ctr">
              <a:lnSpc>
                <a:spcPts val="4095"/>
              </a:lnSpc>
            </a:pPr>
            <a:r>
              <a:rPr lang="en-US" sz="2045" dirty="0">
                <a:solidFill>
                  <a:srgbClr val="000000"/>
                </a:solidFill>
                <a:latin typeface="Times New Roman" panose="02020603050405020304" pitchFamily="18" charset="0"/>
              </a:rPr>
              <a:t>EIF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87436" y="2433963"/>
            <a:ext cx="3612161" cy="48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5"/>
              </a:lnSpc>
              <a:spcBef>
                <a:spcPct val="0"/>
              </a:spcBef>
            </a:pPr>
            <a:r>
              <a:rPr lang="en-US" sz="2935" dirty="0">
                <a:solidFill>
                  <a:srgbClr val="284EFF"/>
                </a:solidFill>
                <a:latin typeface="Times New Roman" panose="02020603050405020304" pitchFamily="18" charset="0"/>
              </a:rPr>
              <a:t>Trading Functions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26400" y="3127808"/>
            <a:ext cx="2358321" cy="147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EI</a:t>
            </a:r>
          </a:p>
          <a:p>
            <a:pPr algn="ctr">
              <a:lnSpc>
                <a:spcPts val="4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EQ</a:t>
            </a:r>
          </a:p>
          <a:p>
            <a:pPr algn="ctr">
              <a:lnSpc>
                <a:spcPts val="4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EO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83969" y="2400943"/>
            <a:ext cx="3178971" cy="48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5"/>
              </a:lnSpc>
              <a:spcBef>
                <a:spcPct val="0"/>
              </a:spcBef>
            </a:pPr>
            <a:r>
              <a:rPr lang="en-US" sz="2935" dirty="0">
                <a:solidFill>
                  <a:srgbClr val="284EFF"/>
                </a:solidFill>
                <a:latin typeface="Times New Roman" panose="02020603050405020304" pitchFamily="18" charset="0"/>
              </a:rPr>
              <a:t>Data Function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5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46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grpSp>
        <p:nvGrpSpPr>
          <p:cNvPr id="5" name="Group 5"/>
          <p:cNvGrpSpPr/>
          <p:nvPr/>
        </p:nvGrpSpPr>
        <p:grpSpPr>
          <a:xfrm>
            <a:off x="438258" y="2664081"/>
            <a:ext cx="310632" cy="310632"/>
            <a:chOff x="0" y="0"/>
            <a:chExt cx="621264" cy="62126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38258" y="4828555"/>
            <a:ext cx="310632" cy="310632"/>
            <a:chOff x="0" y="0"/>
            <a:chExt cx="621264" cy="62126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588463" y="5350694"/>
            <a:ext cx="310632" cy="310632"/>
            <a:chOff x="0" y="0"/>
            <a:chExt cx="621264" cy="621264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66742" y="374439"/>
            <a:ext cx="7409795" cy="607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0"/>
              </a:lnSpc>
            </a:pPr>
            <a:r>
              <a:rPr lang="en-US" sz="4135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Function-oriented metrics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17019" y="5799667"/>
            <a:ext cx="4557199" cy="55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65"/>
              </a:lnSpc>
            </a:pPr>
            <a:r>
              <a:rPr lang="en-US" sz="1135" dirty="0">
                <a:solidFill>
                  <a:srgbClr val="000000"/>
                </a:solidFill>
                <a:latin typeface="Times New Roman" panose="02020603050405020304" pitchFamily="18" charset="0"/>
              </a:rPr>
              <a:t>1. Code generation requests are sent to the cloud model</a:t>
            </a:r>
          </a:p>
          <a:p>
            <a:pPr>
              <a:lnSpc>
                <a:spcPts val="2265"/>
              </a:lnSpc>
            </a:pPr>
            <a:r>
              <a:rPr lang="en-US" sz="1135" dirty="0">
                <a:solidFill>
                  <a:srgbClr val="000000"/>
                </a:solidFill>
                <a:latin typeface="Times New Roman" panose="02020603050405020304" pitchFamily="18" charset="0"/>
              </a:rPr>
              <a:t>2. Plugins and </a:t>
            </a:r>
            <a:r>
              <a:rPr lang="en-US" sz="1135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api</a:t>
            </a:r>
            <a:r>
              <a:rPr lang="zh-CN" altLang="en-US" sz="1135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135" dirty="0">
                <a:solidFill>
                  <a:srgbClr val="000000"/>
                </a:solidFill>
                <a:latin typeface="Times New Roman" panose="02020603050405020304" pitchFamily="18" charset="0"/>
              </a:rPr>
              <a:t>platform</a:t>
            </a:r>
            <a:r>
              <a:rPr lang="en-US" sz="1135" dirty="0">
                <a:solidFill>
                  <a:srgbClr val="000000"/>
                </a:solidFill>
                <a:latin typeface="Times New Roman" panose="02020603050405020304" pitchFamily="18" charset="0"/>
              </a:rPr>
              <a:t> synchronize data in real time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6813" y="2632332"/>
            <a:ext cx="197569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ILF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6813" y="4810729"/>
            <a:ext cx="369781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EIF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6814" y="5012187"/>
            <a:ext cx="5603769" cy="1214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5"/>
              </a:lnSpc>
            </a:pPr>
            <a:r>
              <a:rPr lang="en-US" sz="1665" dirty="0">
                <a:solidFill>
                  <a:srgbClr val="000000"/>
                </a:solidFill>
                <a:latin typeface="Times New Roman" panose="02020603050405020304" pitchFamily="18" charset="0"/>
              </a:rPr>
              <a:t>1. AI Model API Interface</a:t>
            </a:r>
          </a:p>
          <a:p>
            <a:pPr>
              <a:lnSpc>
                <a:spcPts val="3335"/>
              </a:lnSpc>
            </a:pPr>
            <a:r>
              <a:rPr lang="en-US" sz="1665" dirty="0">
                <a:solidFill>
                  <a:srgbClr val="000000"/>
                </a:solidFill>
                <a:latin typeface="Times New Roman" panose="02020603050405020304" pitchFamily="18" charset="0"/>
              </a:rPr>
              <a:t>2. Invoke link between IDE plug-ins and error libraries</a:t>
            </a:r>
          </a:p>
          <a:p>
            <a:pPr>
              <a:lnSpc>
                <a:spcPts val="3335"/>
              </a:lnSpc>
            </a:pPr>
            <a:r>
              <a:rPr lang="en-US" sz="1665" dirty="0">
                <a:solidFill>
                  <a:srgbClr val="000000"/>
                </a:solidFill>
                <a:latin typeface="Times New Roman" panose="02020603050405020304" pitchFamily="18" charset="0"/>
              </a:rPr>
              <a:t>3. user history request cache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17018" y="5346790"/>
            <a:ext cx="423121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EO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6577095" y="2664081"/>
            <a:ext cx="310632" cy="310632"/>
            <a:chOff x="0" y="0"/>
            <a:chExt cx="621264" cy="621264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577095" y="4088026"/>
            <a:ext cx="310632" cy="310632"/>
            <a:chOff x="0" y="0"/>
            <a:chExt cx="621264" cy="621264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205650" y="2632332"/>
            <a:ext cx="197569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EI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205650" y="2885814"/>
            <a:ext cx="4707652" cy="84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8600" indent="-228600">
              <a:lnSpc>
                <a:spcPts val="2305"/>
              </a:lnSpc>
              <a:buAutoNum type="arabicPeriod"/>
            </a:pPr>
            <a:r>
              <a:rPr lang="en-US" sz="1155" dirty="0">
                <a:solidFill>
                  <a:srgbClr val="000000"/>
                </a:solidFill>
                <a:latin typeface="Times New Roman" panose="02020603050405020304" pitchFamily="18" charset="0"/>
              </a:rPr>
              <a:t>The user enters the API key (first start authentication).</a:t>
            </a:r>
          </a:p>
          <a:p>
            <a:pPr>
              <a:lnSpc>
                <a:spcPts val="2305"/>
              </a:lnSpc>
            </a:pPr>
            <a:r>
              <a:rPr lang="en-US" altLang="zh-CN" sz="1155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sz="1155" dirty="0">
                <a:solidFill>
                  <a:srgbClr val="000000"/>
                </a:solidFill>
                <a:latin typeface="Times New Roman" panose="02020603050405020304" pitchFamily="18" charset="0"/>
              </a:rPr>
              <a:t>. User input natural language requirements</a:t>
            </a:r>
          </a:p>
          <a:p>
            <a:pPr>
              <a:lnSpc>
                <a:spcPts val="2305"/>
              </a:lnSpc>
            </a:pPr>
            <a:endParaRPr lang="en-US" sz="115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205650" y="4070199"/>
            <a:ext cx="369781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EQ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205651" y="4421686"/>
            <a:ext cx="4557199" cy="55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65"/>
              </a:lnSpc>
            </a:pPr>
            <a:r>
              <a:rPr lang="en-US" sz="1135" dirty="0">
                <a:solidFill>
                  <a:srgbClr val="000000"/>
                </a:solidFill>
                <a:latin typeface="Times New Roman" panose="02020603050405020304" pitchFamily="18" charset="0"/>
              </a:rPr>
              <a:t>1. Show code generation results</a:t>
            </a:r>
          </a:p>
          <a:p>
            <a:pPr>
              <a:lnSpc>
                <a:spcPts val="2265"/>
              </a:lnSpc>
            </a:pPr>
            <a:r>
              <a:rPr lang="en-US" sz="1135" dirty="0">
                <a:solidFill>
                  <a:srgbClr val="000000"/>
                </a:solidFill>
                <a:latin typeface="Times New Roman" panose="02020603050405020304" pitchFamily="18" charset="0"/>
              </a:rPr>
              <a:t>2. Display error detection report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732411" y="1617896"/>
            <a:ext cx="3469037" cy="46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284EFF"/>
                </a:solidFill>
                <a:latin typeface="Times New Roman" panose="02020603050405020304" pitchFamily="18" charset="0"/>
              </a:rPr>
              <a:t>Trading Functions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93575" y="1595883"/>
            <a:ext cx="2751839" cy="46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284EFF"/>
                </a:solidFill>
                <a:latin typeface="Times New Roman" panose="02020603050405020304" pitchFamily="18" charset="0"/>
              </a:rPr>
              <a:t>Data Function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60259" y="3094839"/>
            <a:ext cx="5413778" cy="78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55"/>
              </a:lnSpc>
              <a:spcBef>
                <a:spcPct val="0"/>
              </a:spcBef>
            </a:pPr>
            <a:r>
              <a:rPr lang="en-US" sz="1465" dirty="0">
                <a:solidFill>
                  <a:srgbClr val="000000"/>
                </a:solidFill>
                <a:latin typeface="Times New Roman" panose="02020603050405020304" pitchFamily="18" charset="0"/>
              </a:rPr>
              <a:t>1. User API Keystore</a:t>
            </a:r>
          </a:p>
          <a:p>
            <a:pPr>
              <a:lnSpc>
                <a:spcPts val="2055"/>
              </a:lnSpc>
              <a:spcBef>
                <a:spcPct val="0"/>
              </a:spcBef>
            </a:pPr>
            <a:r>
              <a:rPr lang="en-US" sz="1465" dirty="0">
                <a:solidFill>
                  <a:srgbClr val="000000"/>
                </a:solidFill>
                <a:latin typeface="Times New Roman" panose="02020603050405020304" pitchFamily="18" charset="0"/>
              </a:rPr>
              <a:t>2. Error rule base</a:t>
            </a:r>
          </a:p>
          <a:p>
            <a:pPr>
              <a:lnSpc>
                <a:spcPts val="2055"/>
              </a:lnSpc>
              <a:spcBef>
                <a:spcPct val="0"/>
              </a:spcBef>
            </a:pPr>
            <a:r>
              <a:rPr lang="en-US" sz="1465" dirty="0">
                <a:solidFill>
                  <a:srgbClr val="000000"/>
                </a:solidFill>
                <a:latin typeface="Times New Roman" panose="02020603050405020304" pitchFamily="18" charset="0"/>
              </a:rPr>
              <a:t>3.Card Interaction Function Library</a:t>
            </a:r>
          </a:p>
        </p:txBody>
      </p:sp>
      <p:sp>
        <p:nvSpPr>
          <p:cNvPr id="43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7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9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grpSp>
        <p:nvGrpSpPr>
          <p:cNvPr id="5" name="Group 5"/>
          <p:cNvGrpSpPr/>
          <p:nvPr/>
        </p:nvGrpSpPr>
        <p:grpSpPr>
          <a:xfrm>
            <a:off x="438258" y="2664081"/>
            <a:ext cx="310632" cy="310632"/>
            <a:chOff x="0" y="0"/>
            <a:chExt cx="621264" cy="62126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38258" y="4828555"/>
            <a:ext cx="310632" cy="310632"/>
            <a:chOff x="0" y="0"/>
            <a:chExt cx="621264" cy="62126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588463" y="5350694"/>
            <a:ext cx="310632" cy="310632"/>
            <a:chOff x="0" y="0"/>
            <a:chExt cx="621264" cy="621264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66742" y="374439"/>
            <a:ext cx="7409795" cy="607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0"/>
              </a:lnSpc>
            </a:pPr>
            <a:r>
              <a:rPr lang="en-US" sz="4135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Function-oriented metrics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6813" y="2632332"/>
            <a:ext cx="197569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ILF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6813" y="4810729"/>
            <a:ext cx="369781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EIF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17018" y="5346790"/>
            <a:ext cx="423121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EO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6559342" y="2521465"/>
            <a:ext cx="310632" cy="310632"/>
            <a:chOff x="0" y="0"/>
            <a:chExt cx="621264" cy="621264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577095" y="4088026"/>
            <a:ext cx="310632" cy="310632"/>
            <a:chOff x="0" y="0"/>
            <a:chExt cx="621264" cy="621264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205650" y="2510577"/>
            <a:ext cx="197569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EI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205650" y="4070199"/>
            <a:ext cx="369781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EQ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732411" y="1617896"/>
            <a:ext cx="3469037" cy="46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284EFF"/>
                </a:solidFill>
                <a:latin typeface="Times New Roman" panose="02020603050405020304" pitchFamily="18" charset="0"/>
              </a:rPr>
              <a:t>Trading Functions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93575" y="1595883"/>
            <a:ext cx="2751839" cy="46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284EFF"/>
                </a:solidFill>
                <a:latin typeface="Times New Roman" panose="02020603050405020304" pitchFamily="18" charset="0"/>
              </a:rPr>
              <a:t>Data Function</a:t>
            </a:r>
          </a:p>
        </p:txBody>
      </p:sp>
      <p:pic>
        <p:nvPicPr>
          <p:cNvPr id="43" name="Picture 42" descr="A screenshot of a computer&#10;&#10;Description automatically generated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83" y="2920645"/>
            <a:ext cx="4397993" cy="1749823"/>
          </a:xfrm>
          <a:prstGeom prst="rect">
            <a:avLst/>
          </a:prstGeom>
        </p:spPr>
      </p:pic>
      <p:pic>
        <p:nvPicPr>
          <p:cNvPr id="45" name="Picture 44" descr="A screenshot of a phone&#10;&#10;Description automatically generated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2" y="5120680"/>
            <a:ext cx="4395444" cy="1143796"/>
          </a:xfrm>
          <a:prstGeom prst="rect">
            <a:avLst/>
          </a:prstGeom>
        </p:spPr>
      </p:pic>
      <p:pic>
        <p:nvPicPr>
          <p:cNvPr id="47" name="Picture 46" descr="A screenshot of a phone&#10;&#10;Description automatically generated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634" y="2905724"/>
            <a:ext cx="4397993" cy="124062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360" y="4510766"/>
            <a:ext cx="4353416" cy="484450"/>
          </a:xfrm>
          <a:prstGeom prst="rect">
            <a:avLst/>
          </a:prstGeom>
        </p:spPr>
      </p:pic>
      <p:pic>
        <p:nvPicPr>
          <p:cNvPr id="51" name="Picture 50" descr="A close-up of a computer&#10;&#10;Description automatically generated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1" y="5888236"/>
            <a:ext cx="4395444" cy="572740"/>
          </a:xfrm>
          <a:prstGeom prst="rect">
            <a:avLst/>
          </a:prstGeom>
        </p:spPr>
      </p:pic>
      <p:sp>
        <p:nvSpPr>
          <p:cNvPr id="21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grpSp>
        <p:nvGrpSpPr>
          <p:cNvPr id="2" name="Group 2"/>
          <p:cNvGrpSpPr/>
          <p:nvPr/>
        </p:nvGrpSpPr>
        <p:grpSpPr>
          <a:xfrm>
            <a:off x="566390" y="1543017"/>
            <a:ext cx="5072026" cy="1885983"/>
            <a:chOff x="0" y="0"/>
            <a:chExt cx="10144052" cy="3771966"/>
          </a:xfrm>
        </p:grpSpPr>
        <p:sp>
          <p:nvSpPr>
            <p:cNvPr id="3" name="Freeform 3"/>
            <p:cNvSpPr/>
            <p:nvPr/>
          </p:nvSpPr>
          <p:spPr>
            <a:xfrm>
              <a:off x="5195218" y="0"/>
              <a:ext cx="4948833" cy="3771966"/>
            </a:xfrm>
            <a:custGeom>
              <a:avLst/>
              <a:gdLst/>
              <a:ahLst/>
              <a:cxnLst/>
              <a:rect l="l" t="t" r="r" b="b"/>
              <a:pathLst>
                <a:path w="4948833" h="3771966">
                  <a:moveTo>
                    <a:pt x="0" y="0"/>
                  </a:moveTo>
                  <a:lnTo>
                    <a:pt x="4948834" y="0"/>
                  </a:lnTo>
                  <a:lnTo>
                    <a:pt x="4948834" y="3771966"/>
                  </a:lnTo>
                  <a:lnTo>
                    <a:pt x="0" y="3771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74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195218" cy="3771966"/>
            </a:xfrm>
            <a:custGeom>
              <a:avLst/>
              <a:gdLst/>
              <a:ahLst/>
              <a:cxnLst/>
              <a:rect l="l" t="t" r="r" b="b"/>
              <a:pathLst>
                <a:path w="5195218" h="3771966">
                  <a:moveTo>
                    <a:pt x="0" y="0"/>
                  </a:moveTo>
                  <a:lnTo>
                    <a:pt x="5195218" y="0"/>
                  </a:lnTo>
                  <a:lnTo>
                    <a:pt x="5195218" y="3771966"/>
                  </a:lnTo>
                  <a:lnTo>
                    <a:pt x="0" y="3771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50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66390" y="313998"/>
            <a:ext cx="7370633" cy="5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735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Point Calculation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6694" y="1073428"/>
            <a:ext cx="3929253" cy="33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284EFF"/>
                </a:solidFill>
                <a:latin typeface="Times New Roman" panose="02020603050405020304" pitchFamily="18" charset="0"/>
              </a:rPr>
              <a:t>FP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6694" y="4016088"/>
            <a:ext cx="3417491" cy="33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284EFF"/>
                </a:solidFill>
                <a:latin typeface="Times New Roman" panose="02020603050405020304" pitchFamily="18" charset="0"/>
              </a:rPr>
              <a:t>AFP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0261" y="2191566"/>
            <a:ext cx="3417491" cy="887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5"/>
              </a:lnSpc>
            </a:pPr>
            <a:r>
              <a:rPr lang="en-US" sz="1865" spc="93" dirty="0">
                <a:solidFill>
                  <a:srgbClr val="000000"/>
                </a:solidFill>
                <a:latin typeface="Times New Roman" panose="02020603050405020304" pitchFamily="18" charset="0"/>
              </a:rPr>
              <a:t>10*3+7*4+4*4+2*5+4*3</a:t>
            </a:r>
          </a:p>
          <a:p>
            <a:pPr>
              <a:lnSpc>
                <a:spcPts val="3735"/>
              </a:lnSpc>
            </a:pPr>
            <a:r>
              <a:rPr lang="en-US" sz="1865" spc="93" dirty="0">
                <a:solidFill>
                  <a:srgbClr val="000000"/>
                </a:solidFill>
                <a:latin typeface="Times New Roman" panose="02020603050405020304" pitchFamily="18" charset="0"/>
              </a:rPr>
              <a:t>=96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0" y="1403775"/>
            <a:ext cx="6153485" cy="2214641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89" y="4459023"/>
            <a:ext cx="6153485" cy="2398978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10" name="TextBox 10"/>
          <p:cNvSpPr txBox="1"/>
          <p:nvPr/>
        </p:nvSpPr>
        <p:spPr>
          <a:xfrm>
            <a:off x="1236033" y="2045085"/>
            <a:ext cx="1872806" cy="43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1865" dirty="0">
                <a:solidFill>
                  <a:srgbClr val="284EFF"/>
                </a:solidFill>
                <a:latin typeface="Times New Roman" panose="02020603050405020304" pitchFamily="18" charset="0"/>
              </a:rPr>
              <a:t>Error per KLOC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04389" y="2045085"/>
            <a:ext cx="1873003" cy="43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1865" dirty="0">
                <a:solidFill>
                  <a:srgbClr val="284EFF"/>
                </a:solidFill>
                <a:latin typeface="Times New Roman" panose="02020603050405020304" pitchFamily="18" charset="0"/>
              </a:rPr>
              <a:t>MTTC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72746" y="2045085"/>
            <a:ext cx="1873003" cy="43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1865" dirty="0">
                <a:solidFill>
                  <a:srgbClr val="284EFF"/>
                </a:solidFill>
                <a:latin typeface="Times New Roman" panose="02020603050405020304" pitchFamily="18" charset="0"/>
              </a:rPr>
              <a:t>Integrity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42649" y="2045085"/>
            <a:ext cx="1873003" cy="43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1865" dirty="0">
                <a:solidFill>
                  <a:srgbClr val="284EFF"/>
                </a:solidFill>
                <a:latin typeface="Times New Roman" panose="02020603050405020304" pitchFamily="18" charset="0"/>
              </a:rPr>
              <a:t>Usability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6033" y="2701251"/>
            <a:ext cx="1873003" cy="403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1265" spc="170" dirty="0">
                <a:solidFill>
                  <a:srgbClr val="000000"/>
                </a:solidFill>
                <a:latin typeface="Times New Roman" panose="02020603050405020304" pitchFamily="18" charset="0"/>
              </a:rPr>
              <a:t>400/4 = 100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28135" y="2685145"/>
            <a:ext cx="3171804" cy="243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1265" spc="170" dirty="0">
                <a:solidFill>
                  <a:srgbClr val="000000"/>
                </a:solidFill>
                <a:latin typeface="Times New Roman" panose="02020603050405020304" pitchFamily="18" charset="0"/>
                <a:ea typeface="思源黑体 Bold" panose="020B0800000000000000" charset="-122"/>
              </a:rPr>
              <a:t>MTTC = </a:t>
            </a:r>
            <a:r>
              <a:rPr lang="en-US" sz="1265" spc="170" dirty="0" err="1">
                <a:solidFill>
                  <a:srgbClr val="000000"/>
                </a:solidFill>
                <a:latin typeface="Times New Roman" panose="02020603050405020304" pitchFamily="18" charset="0"/>
                <a:ea typeface="思源黑体 Bold" panose="020B0800000000000000" charset="-122"/>
              </a:rPr>
              <a:t>Σ（Time</a:t>
            </a:r>
            <a:r>
              <a:rPr lang="en-US" sz="1265" spc="170" dirty="0">
                <a:solidFill>
                  <a:srgbClr val="000000"/>
                </a:solidFill>
                <a:latin typeface="Times New Roman" panose="02020603050405020304" pitchFamily="18" charset="0"/>
                <a:ea typeface="思源黑体 Bold" panose="020B0800000000000000" charset="-122"/>
              </a:rPr>
              <a:t> of change）/Number of changes</a:t>
            </a:r>
          </a:p>
          <a:p>
            <a:pPr algn="ctr">
              <a:lnSpc>
                <a:spcPts val="3800"/>
              </a:lnSpc>
            </a:pPr>
            <a:r>
              <a:rPr lang="en-US" sz="1265" spc="170" dirty="0">
                <a:solidFill>
                  <a:srgbClr val="000000"/>
                </a:solidFill>
                <a:latin typeface="Times New Roman" panose="02020603050405020304" pitchFamily="18" charset="0"/>
              </a:rPr>
              <a:t>75h/35 = 2</a:t>
            </a:r>
          </a:p>
          <a:p>
            <a:pPr algn="ctr">
              <a:lnSpc>
                <a:spcPts val="3800"/>
              </a:lnSpc>
            </a:pPr>
            <a:endParaRPr sz="1200" dirty="0"/>
          </a:p>
          <a:p>
            <a:pPr algn="ctr">
              <a:lnSpc>
                <a:spcPts val="3800"/>
              </a:lnSpc>
            </a:pPr>
            <a:endParaRPr sz="1200" dirty="0"/>
          </a:p>
        </p:txBody>
      </p:sp>
      <p:sp>
        <p:nvSpPr>
          <p:cNvPr id="16" name="TextBox 16"/>
          <p:cNvSpPr txBox="1"/>
          <p:nvPr/>
        </p:nvSpPr>
        <p:spPr>
          <a:xfrm>
            <a:off x="6197891" y="2501438"/>
            <a:ext cx="1873003" cy="205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065" spc="143" dirty="0">
                <a:solidFill>
                  <a:srgbClr val="000000"/>
                </a:solidFill>
                <a:latin typeface="Times New Roman" panose="02020603050405020304" pitchFamily="18" charset="0"/>
              </a:rPr>
              <a:t>threat = 30%</a:t>
            </a:r>
          </a:p>
          <a:p>
            <a:pPr algn="ctr">
              <a:lnSpc>
                <a:spcPts val="3200"/>
              </a:lnSpc>
            </a:pPr>
            <a:r>
              <a:rPr lang="en-US" sz="1065" spc="143" dirty="0">
                <a:solidFill>
                  <a:srgbClr val="000000"/>
                </a:solidFill>
                <a:latin typeface="Times New Roman" panose="02020603050405020304" pitchFamily="18" charset="0"/>
              </a:rPr>
              <a:t>security = 70%</a:t>
            </a:r>
          </a:p>
          <a:p>
            <a:pPr algn="ctr">
              <a:lnSpc>
                <a:spcPts val="3200"/>
              </a:lnSpc>
            </a:pPr>
            <a:r>
              <a:rPr lang="en-US" sz="1065" spc="143" dirty="0">
                <a:solidFill>
                  <a:srgbClr val="000000"/>
                </a:solidFill>
                <a:latin typeface="Times New Roman" panose="02020603050405020304" pitchFamily="18" charset="0"/>
              </a:rPr>
              <a:t>so </a:t>
            </a:r>
          </a:p>
          <a:p>
            <a:pPr algn="ctr">
              <a:lnSpc>
                <a:spcPts val="3200"/>
              </a:lnSpc>
            </a:pPr>
            <a:r>
              <a:rPr lang="en-US" sz="1065" spc="143" dirty="0">
                <a:solidFill>
                  <a:srgbClr val="000000"/>
                </a:solidFill>
                <a:latin typeface="Times New Roman" panose="02020603050405020304" pitchFamily="18" charset="0"/>
              </a:rPr>
              <a:t>integrity = 1-(0.3*(1-0.7)) = 0.91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63023" y="2501438"/>
            <a:ext cx="1873003" cy="157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altLang="zh-CN" sz="1065" spc="143" dirty="0">
                <a:solidFill>
                  <a:srgbClr val="000000"/>
                </a:solidFill>
                <a:latin typeface="Times New Roman" panose="02020603050405020304" pitchFamily="18" charset="0"/>
              </a:rPr>
              <a:t>A questionnaire was conducted to determine the complexity and ease of use of the plugin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3461" y="685800"/>
            <a:ext cx="7114931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735" dirty="0">
                <a:solidFill>
                  <a:srgbClr val="000000"/>
                </a:solidFill>
                <a:latin typeface="Times New Roman" panose="02020603050405020304" pitchFamily="18" charset="0"/>
              </a:rPr>
              <a:t>Software Quality metrics</a:t>
            </a:r>
          </a:p>
        </p:txBody>
      </p:sp>
      <p:sp>
        <p:nvSpPr>
          <p:cNvPr id="19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9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0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12" name="TextBox 12"/>
          <p:cNvSpPr txBox="1"/>
          <p:nvPr/>
        </p:nvSpPr>
        <p:spPr>
          <a:xfrm>
            <a:off x="2067495" y="3168459"/>
            <a:ext cx="2298207" cy="13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pc="194" dirty="0">
                <a:solidFill>
                  <a:srgbClr val="000000"/>
                </a:solidFill>
                <a:latin typeface="Times New Roman" panose="02020603050405020304" pitchFamily="18" charset="0"/>
              </a:rPr>
              <a:t>Pre-release bug</a:t>
            </a:r>
          </a:p>
          <a:p>
            <a:pPr algn="ctr">
              <a:lnSpc>
                <a:spcPts val="5805"/>
              </a:lnSpc>
            </a:pPr>
            <a:r>
              <a:rPr lang="en-US" spc="194" dirty="0">
                <a:solidFill>
                  <a:srgbClr val="000000"/>
                </a:solidFill>
                <a:latin typeface="Times New Roman" panose="02020603050405020304" pitchFamily="18" charset="0"/>
              </a:rPr>
              <a:t>400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39321" y="2541798"/>
            <a:ext cx="1720697" cy="464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000" dirty="0">
                <a:solidFill>
                  <a:srgbClr val="284EFF"/>
                </a:solidFill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33169" y="2529099"/>
            <a:ext cx="1720697" cy="46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000" dirty="0">
                <a:solidFill>
                  <a:srgbClr val="284EFF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27816" y="2529099"/>
            <a:ext cx="1720697" cy="46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000" dirty="0">
                <a:solidFill>
                  <a:srgbClr val="284EFF"/>
                </a:solidFill>
                <a:latin typeface="Times New Roman" panose="02020603050405020304" pitchFamily="18" charset="0"/>
              </a:rPr>
              <a:t>DRE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338521" y="4956625"/>
            <a:ext cx="7309993" cy="1215575"/>
            <a:chOff x="0" y="0"/>
            <a:chExt cx="14619985" cy="24311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339989" cy="2431150"/>
            </a:xfrm>
            <a:custGeom>
              <a:avLst/>
              <a:gdLst/>
              <a:ahLst/>
              <a:cxnLst/>
              <a:rect l="l" t="t" r="r" b="b"/>
              <a:pathLst>
                <a:path w="3339989" h="2431150">
                  <a:moveTo>
                    <a:pt x="0" y="0"/>
                  </a:moveTo>
                  <a:lnTo>
                    <a:pt x="3339989" y="0"/>
                  </a:lnTo>
                  <a:lnTo>
                    <a:pt x="3339989" y="2431150"/>
                  </a:lnTo>
                  <a:lnTo>
                    <a:pt x="0" y="243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530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339989" y="0"/>
              <a:ext cx="2692165" cy="2431150"/>
            </a:xfrm>
            <a:custGeom>
              <a:avLst/>
              <a:gdLst/>
              <a:ahLst/>
              <a:cxnLst/>
              <a:rect l="l" t="t" r="r" b="b"/>
              <a:pathLst>
                <a:path w="2692165" h="2431150">
                  <a:moveTo>
                    <a:pt x="0" y="0"/>
                  </a:moveTo>
                  <a:lnTo>
                    <a:pt x="2692165" y="0"/>
                  </a:lnTo>
                  <a:lnTo>
                    <a:pt x="2692165" y="2431150"/>
                  </a:lnTo>
                  <a:lnTo>
                    <a:pt x="0" y="243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063" r="-18993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32154" y="0"/>
              <a:ext cx="2692165" cy="2431150"/>
            </a:xfrm>
            <a:custGeom>
              <a:avLst/>
              <a:gdLst/>
              <a:ahLst/>
              <a:cxnLst/>
              <a:rect l="l" t="t" r="r" b="b"/>
              <a:pathLst>
                <a:path w="2692165" h="2431150">
                  <a:moveTo>
                    <a:pt x="0" y="0"/>
                  </a:moveTo>
                  <a:lnTo>
                    <a:pt x="2692164" y="0"/>
                  </a:lnTo>
                  <a:lnTo>
                    <a:pt x="2692164" y="2431150"/>
                  </a:lnTo>
                  <a:lnTo>
                    <a:pt x="0" y="243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063" r="-18993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8724318" y="0"/>
              <a:ext cx="2692165" cy="2431150"/>
            </a:xfrm>
            <a:custGeom>
              <a:avLst/>
              <a:gdLst/>
              <a:ahLst/>
              <a:cxnLst/>
              <a:rect l="l" t="t" r="r" b="b"/>
              <a:pathLst>
                <a:path w="2692165" h="2431150">
                  <a:moveTo>
                    <a:pt x="0" y="0"/>
                  </a:moveTo>
                  <a:lnTo>
                    <a:pt x="2692165" y="0"/>
                  </a:lnTo>
                  <a:lnTo>
                    <a:pt x="2692165" y="2431150"/>
                  </a:lnTo>
                  <a:lnTo>
                    <a:pt x="0" y="243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063" r="-18993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1416483" y="0"/>
              <a:ext cx="3203502" cy="2431150"/>
            </a:xfrm>
            <a:custGeom>
              <a:avLst/>
              <a:gdLst/>
              <a:ahLst/>
              <a:cxnLst/>
              <a:rect l="l" t="t" r="r" b="b"/>
              <a:pathLst>
                <a:path w="3203502" h="2431150">
                  <a:moveTo>
                    <a:pt x="0" y="0"/>
                  </a:moveTo>
                  <a:lnTo>
                    <a:pt x="3203502" y="0"/>
                  </a:lnTo>
                  <a:lnTo>
                    <a:pt x="3203502" y="2431150"/>
                  </a:lnTo>
                  <a:lnTo>
                    <a:pt x="0" y="243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222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93461" y="685800"/>
            <a:ext cx="6628654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735" dirty="0">
                <a:solidFill>
                  <a:srgbClr val="000000"/>
                </a:solidFill>
                <a:latin typeface="Times New Roman" panose="02020603050405020304" pitchFamily="18" charset="0"/>
              </a:rPr>
              <a:t>Defect Removal </a:t>
            </a:r>
            <a:r>
              <a:rPr lang="en-US" sz="3735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Effcience</a:t>
            </a:r>
            <a:endParaRPr lang="en-US" sz="37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898105" y="3168459"/>
            <a:ext cx="2395790" cy="13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pc="194" dirty="0">
                <a:solidFill>
                  <a:srgbClr val="000000"/>
                </a:solidFill>
                <a:latin typeface="Times New Roman" panose="02020603050405020304" pitchFamily="18" charset="0"/>
              </a:rPr>
              <a:t>Bugs after release</a:t>
            </a:r>
          </a:p>
          <a:p>
            <a:pPr algn="ctr">
              <a:lnSpc>
                <a:spcPts val="5805"/>
              </a:lnSpc>
            </a:pPr>
            <a:r>
              <a:rPr lang="en-US" spc="194" dirty="0">
                <a:solidFill>
                  <a:srgbClr val="000000"/>
                </a:solidFill>
                <a:latin typeface="Times New Roman" panose="02020603050405020304" pitchFamily="18" charset="0"/>
              </a:rPr>
              <a:t>100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28781" y="3168459"/>
            <a:ext cx="1823180" cy="61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pc="194" dirty="0">
                <a:solidFill>
                  <a:srgbClr val="000000"/>
                </a:solidFill>
                <a:latin typeface="Times New Roman" panose="02020603050405020304" pitchFamily="18" charset="0"/>
              </a:rPr>
              <a:t>D/(D+E)=4/5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43487" y="4929951"/>
            <a:ext cx="6553609" cy="63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1865" spc="201" dirty="0">
                <a:solidFill>
                  <a:srgbClr val="284EFF"/>
                </a:solidFill>
                <a:latin typeface="Times New Roman" panose="02020603050405020304" pitchFamily="18" charset="0"/>
              </a:rPr>
              <a:t>DRE can also be applied to errors in activity </a:t>
            </a:r>
            <a:r>
              <a:rPr lang="en-US" sz="1865" spc="201" dirty="0" err="1">
                <a:solidFill>
                  <a:srgbClr val="284EFF"/>
                </a:solidFill>
                <a:latin typeface="Times New Roman" panose="02020603050405020304" pitchFamily="18" charset="0"/>
              </a:rPr>
              <a:t>i</a:t>
            </a:r>
            <a:endParaRPr lang="en-US" sz="1865" spc="201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107789" y="5440492"/>
            <a:ext cx="2536493" cy="61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pc="194" dirty="0">
                <a:solidFill>
                  <a:srgbClr val="000000"/>
                </a:solidFill>
                <a:latin typeface="Times New Roman" panose="02020603050405020304" pitchFamily="18" charset="0"/>
              </a:rPr>
              <a:t>DRE = </a:t>
            </a:r>
            <a:r>
              <a:rPr lang="en-US" spc="194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ei</a:t>
            </a:r>
            <a:r>
              <a:rPr lang="en-US" spc="194" dirty="0">
                <a:solidFill>
                  <a:srgbClr val="000000"/>
                </a:solidFill>
                <a:latin typeface="Times New Roman" panose="02020603050405020304" pitchFamily="18" charset="0"/>
              </a:rPr>
              <a:t>/(ei+ei+1)</a:t>
            </a:r>
          </a:p>
        </p:txBody>
      </p:sp>
      <p:sp>
        <p:nvSpPr>
          <p:cNvPr id="23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512663" y="0"/>
            <a:ext cx="4679335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48342" y="448581"/>
            <a:ext cx="11509829" cy="6076950"/>
          </a:xfrm>
          <a:prstGeom prst="roundRect">
            <a:avLst>
              <a:gd name="adj" fmla="val 506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79400" dist="114300" dir="2700000" algn="tl" rotWithShape="0">
              <a:schemeClr val="tx1">
                <a:lumMod val="85000"/>
                <a:lumOff val="15000"/>
                <a:alpha val="7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955749" y="117007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4763" t="3135" r="3693" b="4505"/>
          <a:stretch>
            <a:fillRect/>
          </a:stretch>
        </p:blipFill>
        <p:spPr>
          <a:xfrm>
            <a:off x="6943059" y="109750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556959" y="2011016"/>
            <a:ext cx="2781670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01519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5132" y="448581"/>
            <a:ext cx="2645231" cy="20864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698346" y="5397430"/>
            <a:ext cx="5596878" cy="64800"/>
          </a:xfrm>
          <a:custGeom>
            <a:avLst/>
            <a:gdLst>
              <a:gd name="connsiteX0" fmla="*/ 4961060 w 5596878"/>
              <a:gd name="connsiteY0" fmla="*/ 0 h 64800"/>
              <a:gd name="connsiteX1" fmla="*/ 0 w 5596878"/>
              <a:gd name="connsiteY1" fmla="*/ 0 h 64800"/>
              <a:gd name="connsiteX2" fmla="*/ 0 w 5596878"/>
              <a:gd name="connsiteY2" fmla="*/ 64800 h 64800"/>
              <a:gd name="connsiteX3" fmla="*/ 4961060 w 5596878"/>
              <a:gd name="connsiteY3" fmla="*/ 64800 h 64800"/>
              <a:gd name="connsiteX4" fmla="*/ 5088224 w 5596878"/>
              <a:gd name="connsiteY4" fmla="*/ 0 h 64800"/>
              <a:gd name="connsiteX5" fmla="*/ 5023424 w 5596878"/>
              <a:gd name="connsiteY5" fmla="*/ 0 h 64800"/>
              <a:gd name="connsiteX6" fmla="*/ 5023424 w 5596878"/>
              <a:gd name="connsiteY6" fmla="*/ 64800 h 64800"/>
              <a:gd name="connsiteX7" fmla="*/ 5088224 w 5596878"/>
              <a:gd name="connsiteY7" fmla="*/ 64800 h 64800"/>
              <a:gd name="connsiteX8" fmla="*/ 5215388 w 5596878"/>
              <a:gd name="connsiteY8" fmla="*/ 0 h 64800"/>
              <a:gd name="connsiteX9" fmla="*/ 5150588 w 5596878"/>
              <a:gd name="connsiteY9" fmla="*/ 0 h 64800"/>
              <a:gd name="connsiteX10" fmla="*/ 5150588 w 5596878"/>
              <a:gd name="connsiteY10" fmla="*/ 64800 h 64800"/>
              <a:gd name="connsiteX11" fmla="*/ 5215388 w 5596878"/>
              <a:gd name="connsiteY11" fmla="*/ 64800 h 64800"/>
              <a:gd name="connsiteX12" fmla="*/ 5342552 w 5596878"/>
              <a:gd name="connsiteY12" fmla="*/ 0 h 64800"/>
              <a:gd name="connsiteX13" fmla="*/ 5277752 w 5596878"/>
              <a:gd name="connsiteY13" fmla="*/ 0 h 64800"/>
              <a:gd name="connsiteX14" fmla="*/ 5277752 w 5596878"/>
              <a:gd name="connsiteY14" fmla="*/ 64800 h 64800"/>
              <a:gd name="connsiteX15" fmla="*/ 5342552 w 5596878"/>
              <a:gd name="connsiteY15" fmla="*/ 64800 h 64800"/>
              <a:gd name="connsiteX16" fmla="*/ 5469716 w 5596878"/>
              <a:gd name="connsiteY16" fmla="*/ 0 h 64800"/>
              <a:gd name="connsiteX17" fmla="*/ 5404916 w 5596878"/>
              <a:gd name="connsiteY17" fmla="*/ 0 h 64800"/>
              <a:gd name="connsiteX18" fmla="*/ 5404916 w 5596878"/>
              <a:gd name="connsiteY18" fmla="*/ 64800 h 64800"/>
              <a:gd name="connsiteX19" fmla="*/ 5469716 w 5596878"/>
              <a:gd name="connsiteY19" fmla="*/ 64800 h 64800"/>
              <a:gd name="connsiteX20" fmla="*/ 5596878 w 5596878"/>
              <a:gd name="connsiteY20" fmla="*/ 0 h 64800"/>
              <a:gd name="connsiteX21" fmla="*/ 5532078 w 5596878"/>
              <a:gd name="connsiteY21" fmla="*/ 0 h 64800"/>
              <a:gd name="connsiteX22" fmla="*/ 5532078 w 5596878"/>
              <a:gd name="connsiteY22" fmla="*/ 64800 h 64800"/>
              <a:gd name="connsiteX23" fmla="*/ 5596878 w 5596878"/>
              <a:gd name="connsiteY23" fmla="*/ 64800 h 64800"/>
            </a:gdLst>
            <a:ahLst/>
            <a:cxnLst/>
            <a:rect l="l" t="t" r="r" b="b"/>
            <a:pathLst>
              <a:path w="5596878" h="64800">
                <a:moveTo>
                  <a:pt x="4961060" y="0"/>
                </a:moveTo>
                <a:lnTo>
                  <a:pt x="0" y="0"/>
                </a:lnTo>
                <a:lnTo>
                  <a:pt x="0" y="64800"/>
                </a:lnTo>
                <a:lnTo>
                  <a:pt x="4961060" y="64800"/>
                </a:lnTo>
                <a:close/>
                <a:moveTo>
                  <a:pt x="5088224" y="0"/>
                </a:moveTo>
                <a:lnTo>
                  <a:pt x="5023424" y="0"/>
                </a:lnTo>
                <a:lnTo>
                  <a:pt x="5023424" y="64800"/>
                </a:lnTo>
                <a:lnTo>
                  <a:pt x="5088224" y="64800"/>
                </a:lnTo>
                <a:close/>
                <a:moveTo>
                  <a:pt x="5215388" y="0"/>
                </a:moveTo>
                <a:lnTo>
                  <a:pt x="5150588" y="0"/>
                </a:lnTo>
                <a:lnTo>
                  <a:pt x="5150588" y="64800"/>
                </a:lnTo>
                <a:lnTo>
                  <a:pt x="5215388" y="64800"/>
                </a:lnTo>
                <a:close/>
                <a:moveTo>
                  <a:pt x="5342552" y="0"/>
                </a:moveTo>
                <a:lnTo>
                  <a:pt x="5277752" y="0"/>
                </a:lnTo>
                <a:lnTo>
                  <a:pt x="5277752" y="64800"/>
                </a:lnTo>
                <a:lnTo>
                  <a:pt x="5342552" y="64800"/>
                </a:lnTo>
                <a:close/>
                <a:moveTo>
                  <a:pt x="5469716" y="0"/>
                </a:moveTo>
                <a:lnTo>
                  <a:pt x="5404916" y="0"/>
                </a:lnTo>
                <a:lnTo>
                  <a:pt x="5404916" y="64800"/>
                </a:lnTo>
                <a:lnTo>
                  <a:pt x="5469716" y="64800"/>
                </a:lnTo>
                <a:close/>
                <a:moveTo>
                  <a:pt x="5596878" y="0"/>
                </a:moveTo>
                <a:lnTo>
                  <a:pt x="5532078" y="0"/>
                </a:lnTo>
                <a:lnTo>
                  <a:pt x="5532078" y="64800"/>
                </a:lnTo>
                <a:lnTo>
                  <a:pt x="5596878" y="648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126440" y="138593"/>
            <a:ext cx="1518002" cy="29733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01519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833907">
            <a:off x="5650418" y="984884"/>
            <a:ext cx="1167768" cy="1167768"/>
          </a:xfrm>
          <a:prstGeom prst="donut">
            <a:avLst>
              <a:gd name="adj" fmla="val 18579"/>
            </a:avLst>
          </a:prstGeom>
          <a:gradFill>
            <a:gsLst>
              <a:gs pos="1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2731" y="3144241"/>
            <a:ext cx="6077479" cy="20858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Introduction</a:t>
            </a:r>
            <a:endParaRPr kumimoji="1" lang="zh-CN" altLang="en-US"/>
          </a:p>
        </p:txBody>
      </p:sp>
      <p:pic>
        <p:nvPicPr>
          <p:cNvPr id="14" name="Picture 4" descr="澳門科技大學- 維基百科，自由的百科全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30" y="795472"/>
            <a:ext cx="1217248" cy="121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5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grpSp>
        <p:nvGrpSpPr>
          <p:cNvPr id="2" name="Group 2"/>
          <p:cNvGrpSpPr/>
          <p:nvPr/>
        </p:nvGrpSpPr>
        <p:grpSpPr>
          <a:xfrm>
            <a:off x="313826" y="2006967"/>
            <a:ext cx="4310257" cy="1602727"/>
            <a:chOff x="0" y="0"/>
            <a:chExt cx="8620515" cy="3205454"/>
          </a:xfrm>
        </p:grpSpPr>
        <p:sp>
          <p:nvSpPr>
            <p:cNvPr id="3" name="Freeform 3"/>
            <p:cNvSpPr/>
            <p:nvPr/>
          </p:nvSpPr>
          <p:spPr>
            <a:xfrm>
              <a:off x="4414948" y="0"/>
              <a:ext cx="4205568" cy="3205454"/>
            </a:xfrm>
            <a:custGeom>
              <a:avLst/>
              <a:gdLst/>
              <a:ahLst/>
              <a:cxnLst/>
              <a:rect l="l" t="t" r="r" b="b"/>
              <a:pathLst>
                <a:path w="4205568" h="3205454">
                  <a:moveTo>
                    <a:pt x="0" y="0"/>
                  </a:moveTo>
                  <a:lnTo>
                    <a:pt x="4205567" y="0"/>
                  </a:lnTo>
                  <a:lnTo>
                    <a:pt x="4205567" y="3205454"/>
                  </a:lnTo>
                  <a:lnTo>
                    <a:pt x="0" y="3205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743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4414948" cy="3205454"/>
            </a:xfrm>
            <a:custGeom>
              <a:avLst/>
              <a:gdLst/>
              <a:ahLst/>
              <a:cxnLst/>
              <a:rect l="l" t="t" r="r" b="b"/>
              <a:pathLst>
                <a:path w="4414948" h="3205454">
                  <a:moveTo>
                    <a:pt x="0" y="0"/>
                  </a:moveTo>
                  <a:lnTo>
                    <a:pt x="4414948" y="0"/>
                  </a:lnTo>
                  <a:lnTo>
                    <a:pt x="4414948" y="3205454"/>
                  </a:lnTo>
                  <a:lnTo>
                    <a:pt x="0" y="3205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5017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80525"/>
            <a:ext cx="5766315" cy="1210551"/>
          </a:xfrm>
          <a:custGeom>
            <a:avLst/>
            <a:gdLst/>
            <a:ahLst/>
            <a:cxnLst/>
            <a:rect l="l" t="t" r="r" b="b"/>
            <a:pathLst>
              <a:path w="8649472" h="1815826">
                <a:moveTo>
                  <a:pt x="0" y="0"/>
                </a:moveTo>
                <a:lnTo>
                  <a:pt x="8649472" y="0"/>
                </a:lnTo>
                <a:lnTo>
                  <a:pt x="8649472" y="1815826"/>
                </a:lnTo>
                <a:lnTo>
                  <a:pt x="0" y="1815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7871" b="-187871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444747" y="4325975"/>
            <a:ext cx="4309511" cy="1602450"/>
            <a:chOff x="0" y="0"/>
            <a:chExt cx="8619023" cy="3204900"/>
          </a:xfrm>
        </p:grpSpPr>
        <p:sp>
          <p:nvSpPr>
            <p:cNvPr id="8" name="Freeform 8"/>
            <p:cNvSpPr/>
            <p:nvPr/>
          </p:nvSpPr>
          <p:spPr>
            <a:xfrm>
              <a:off x="4414184" y="0"/>
              <a:ext cx="4204840" cy="3204900"/>
            </a:xfrm>
            <a:custGeom>
              <a:avLst/>
              <a:gdLst/>
              <a:ahLst/>
              <a:cxnLst/>
              <a:rect l="l" t="t" r="r" b="b"/>
              <a:pathLst>
                <a:path w="4204840" h="3204900">
                  <a:moveTo>
                    <a:pt x="0" y="0"/>
                  </a:moveTo>
                  <a:lnTo>
                    <a:pt x="4204839" y="0"/>
                  </a:lnTo>
                  <a:lnTo>
                    <a:pt x="4204839" y="3204900"/>
                  </a:lnTo>
                  <a:lnTo>
                    <a:pt x="0" y="3204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743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4414184" cy="3204900"/>
            </a:xfrm>
            <a:custGeom>
              <a:avLst/>
              <a:gdLst/>
              <a:ahLst/>
              <a:cxnLst/>
              <a:rect l="l" t="t" r="r" b="b"/>
              <a:pathLst>
                <a:path w="4414184" h="3204900">
                  <a:moveTo>
                    <a:pt x="0" y="0"/>
                  </a:moveTo>
                  <a:lnTo>
                    <a:pt x="4414184" y="0"/>
                  </a:lnTo>
                  <a:lnTo>
                    <a:pt x="4414184" y="3204900"/>
                  </a:lnTo>
                  <a:lnTo>
                    <a:pt x="0" y="3204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5017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66390" y="313997"/>
            <a:ext cx="7370633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735" dirty="0">
                <a:solidFill>
                  <a:srgbClr val="000000"/>
                </a:solidFill>
                <a:latin typeface="Times New Roman" panose="02020603050405020304" pitchFamily="18" charset="0"/>
              </a:rPr>
              <a:t>Software feasibility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6560" y="1848307"/>
            <a:ext cx="1811305" cy="49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2135" dirty="0">
                <a:solidFill>
                  <a:srgbClr val="284EFF"/>
                </a:solidFill>
                <a:latin typeface="Times New Roman" panose="02020603050405020304" pitchFamily="18" charset="0"/>
              </a:rPr>
              <a:t>technology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6560" y="2358955"/>
            <a:ext cx="3622609" cy="76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altLang="zh-CN" sz="1535" dirty="0">
                <a:solidFill>
                  <a:srgbClr val="000000"/>
                </a:solidFill>
                <a:latin typeface="Times New Roman" panose="02020603050405020304" pitchFamily="18" charset="0"/>
              </a:rPr>
              <a:t>Mature technology stack and clear division of labor support project implementation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7225" y="4620260"/>
            <a:ext cx="3966210" cy="1179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altLang="zh-CN" sz="1535" dirty="0">
                <a:solidFill>
                  <a:srgbClr val="000000"/>
                </a:solidFill>
                <a:latin typeface="Times New Roman" panose="02020603050405020304" pitchFamily="18" charset="0"/>
              </a:rPr>
              <a:t>The initial investment is about 80000, and it is expected to be profitable through the subscription model after 3-6months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7066" y="4206234"/>
            <a:ext cx="1811305" cy="49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2135" dirty="0">
                <a:solidFill>
                  <a:srgbClr val="284EFF"/>
                </a:solidFill>
                <a:latin typeface="Times New Roman" panose="02020603050405020304" pitchFamily="18" charset="0"/>
              </a:rPr>
              <a:t>finance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240928" y="4532221"/>
            <a:ext cx="3754846" cy="1396203"/>
            <a:chOff x="0" y="0"/>
            <a:chExt cx="7509692" cy="2792406"/>
          </a:xfrm>
        </p:grpSpPr>
        <p:sp>
          <p:nvSpPr>
            <p:cNvPr id="19" name="Freeform 19"/>
            <p:cNvSpPr/>
            <p:nvPr/>
          </p:nvSpPr>
          <p:spPr>
            <a:xfrm>
              <a:off x="3846046" y="0"/>
              <a:ext cx="3663646" cy="2792406"/>
            </a:xfrm>
            <a:custGeom>
              <a:avLst/>
              <a:gdLst/>
              <a:ahLst/>
              <a:cxnLst/>
              <a:rect l="l" t="t" r="r" b="b"/>
              <a:pathLst>
                <a:path w="3663646" h="2792406">
                  <a:moveTo>
                    <a:pt x="0" y="0"/>
                  </a:moveTo>
                  <a:lnTo>
                    <a:pt x="3663646" y="0"/>
                  </a:lnTo>
                  <a:lnTo>
                    <a:pt x="3663646" y="2792406"/>
                  </a:lnTo>
                  <a:lnTo>
                    <a:pt x="0" y="2792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743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3846046" cy="2792406"/>
            </a:xfrm>
            <a:custGeom>
              <a:avLst/>
              <a:gdLst/>
              <a:ahLst/>
              <a:cxnLst/>
              <a:rect l="l" t="t" r="r" b="b"/>
              <a:pathLst>
                <a:path w="3846046" h="2792406">
                  <a:moveTo>
                    <a:pt x="0" y="0"/>
                  </a:moveTo>
                  <a:lnTo>
                    <a:pt x="3846046" y="0"/>
                  </a:lnTo>
                  <a:lnTo>
                    <a:pt x="3846046" y="2792406"/>
                  </a:lnTo>
                  <a:lnTo>
                    <a:pt x="0" y="2792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5017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466563" y="5012260"/>
            <a:ext cx="3622609" cy="76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altLang="zh-CN" sz="1535" dirty="0">
                <a:solidFill>
                  <a:srgbClr val="000000"/>
                </a:solidFill>
                <a:latin typeface="Times New Roman" panose="02020603050405020304" pitchFamily="18" charset="0"/>
              </a:rPr>
              <a:t>Risk can be managed through buffer timing and priority adjustment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66563" y="4438009"/>
            <a:ext cx="1811305" cy="49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2135" dirty="0">
                <a:solidFill>
                  <a:srgbClr val="284EFF"/>
                </a:solidFill>
                <a:latin typeface="Times New Roman" panose="02020603050405020304" pitchFamily="18" charset="0"/>
              </a:rPr>
              <a:t>time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2" name="Freeform 2"/>
          <p:cNvSpPr/>
          <p:nvPr/>
        </p:nvSpPr>
        <p:spPr>
          <a:xfrm rot="-5400000" flipH="1">
            <a:off x="1032204" y="2898864"/>
            <a:ext cx="5079557" cy="3428701"/>
          </a:xfrm>
          <a:custGeom>
            <a:avLst/>
            <a:gdLst/>
            <a:ahLst/>
            <a:cxnLst/>
            <a:rect l="l" t="t" r="r" b="b"/>
            <a:pathLst>
              <a:path w="7619336" h="5143052">
                <a:moveTo>
                  <a:pt x="7619336" y="0"/>
                </a:moveTo>
                <a:lnTo>
                  <a:pt x="0" y="0"/>
                </a:lnTo>
                <a:lnTo>
                  <a:pt x="0" y="5143052"/>
                </a:lnTo>
                <a:lnTo>
                  <a:pt x="7619336" y="5143052"/>
                </a:lnTo>
                <a:lnTo>
                  <a:pt x="761933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93461" y="685800"/>
            <a:ext cx="4209927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735" dirty="0">
                <a:solidFill>
                  <a:srgbClr val="000000"/>
                </a:solidFill>
                <a:latin typeface="Times New Roman" panose="02020603050405020304" pitchFamily="18" charset="0"/>
              </a:rPr>
              <a:t>size of software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42675" y="2928702"/>
            <a:ext cx="2458615" cy="85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3685" dirty="0">
                <a:solidFill>
                  <a:srgbClr val="284EFF"/>
                </a:solidFill>
                <a:latin typeface="Times New Roman" panose="02020603050405020304" pitchFamily="18" charset="0"/>
              </a:rPr>
              <a:t>4000 loc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56769" y="3956097"/>
            <a:ext cx="2444521" cy="72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  <a:spcBef>
                <a:spcPct val="0"/>
              </a:spcBef>
            </a:pPr>
            <a:r>
              <a:rPr lang="en-US" sz="3145" dirty="0">
                <a:solidFill>
                  <a:srgbClr val="284EFF"/>
                </a:solidFill>
                <a:latin typeface="Times New Roman" panose="02020603050405020304" pitchFamily="18" charset="0"/>
              </a:rPr>
              <a:t>50+ PNG</a:t>
            </a:r>
          </a:p>
        </p:txBody>
      </p:sp>
      <p:sp>
        <p:nvSpPr>
          <p:cNvPr id="6" name="Freeform 6"/>
          <p:cNvSpPr/>
          <p:nvPr/>
        </p:nvSpPr>
        <p:spPr>
          <a:xfrm rot="-5400000" flipH="1">
            <a:off x="6189391" y="2898864"/>
            <a:ext cx="5079557" cy="3428701"/>
          </a:xfrm>
          <a:custGeom>
            <a:avLst/>
            <a:gdLst/>
            <a:ahLst/>
            <a:cxnLst/>
            <a:rect l="l" t="t" r="r" b="b"/>
            <a:pathLst>
              <a:path w="7619336" h="5143052">
                <a:moveTo>
                  <a:pt x="7619335" y="0"/>
                </a:moveTo>
                <a:lnTo>
                  <a:pt x="0" y="0"/>
                </a:lnTo>
                <a:lnTo>
                  <a:pt x="0" y="5143052"/>
                </a:lnTo>
                <a:lnTo>
                  <a:pt x="7619335" y="5143052"/>
                </a:lnTo>
                <a:lnTo>
                  <a:pt x="7619335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356769" y="4894306"/>
            <a:ext cx="2444521" cy="79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65"/>
              </a:lnSpc>
              <a:spcBef>
                <a:spcPct val="0"/>
              </a:spcBef>
            </a:pPr>
            <a:r>
              <a:rPr lang="en-US" sz="3415" dirty="0">
                <a:solidFill>
                  <a:srgbClr val="284EFF"/>
                </a:solidFill>
                <a:latin typeface="Times New Roman" panose="02020603050405020304" pitchFamily="18" charset="0"/>
              </a:rPr>
              <a:t>5 songs</a:t>
            </a:r>
          </a:p>
        </p:txBody>
      </p:sp>
      <p:sp>
        <p:nvSpPr>
          <p:cNvPr id="8" name="Freeform 8"/>
          <p:cNvSpPr/>
          <p:nvPr/>
        </p:nvSpPr>
        <p:spPr>
          <a:xfrm>
            <a:off x="1426675" y="1840753"/>
            <a:ext cx="1289834" cy="1288221"/>
          </a:xfrm>
          <a:custGeom>
            <a:avLst/>
            <a:gdLst/>
            <a:ahLst/>
            <a:cxnLst/>
            <a:rect l="l" t="t" r="r" b="b"/>
            <a:pathLst>
              <a:path w="1934751" h="1932332">
                <a:moveTo>
                  <a:pt x="0" y="0"/>
                </a:moveTo>
                <a:lnTo>
                  <a:pt x="1934751" y="0"/>
                </a:lnTo>
                <a:lnTo>
                  <a:pt x="1934751" y="1932333"/>
                </a:lnTo>
                <a:lnTo>
                  <a:pt x="0" y="19323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807273" y="2220544"/>
            <a:ext cx="528639" cy="52863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4E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360"/>
                </a:lnSpc>
              </a:pPr>
              <a:endParaRPr sz="120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920257" y="2340338"/>
            <a:ext cx="302672" cy="289052"/>
          </a:xfrm>
          <a:custGeom>
            <a:avLst/>
            <a:gdLst/>
            <a:ahLst/>
            <a:cxnLst/>
            <a:rect l="l" t="t" r="r" b="b"/>
            <a:pathLst>
              <a:path w="454008" h="433578">
                <a:moveTo>
                  <a:pt x="0" y="0"/>
                </a:moveTo>
                <a:lnTo>
                  <a:pt x="454008" y="0"/>
                </a:lnTo>
                <a:lnTo>
                  <a:pt x="454008" y="433577"/>
                </a:lnTo>
                <a:lnTo>
                  <a:pt x="0" y="433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>
            <a:off x="6615882" y="1840753"/>
            <a:ext cx="1289834" cy="1288221"/>
          </a:xfrm>
          <a:custGeom>
            <a:avLst/>
            <a:gdLst/>
            <a:ahLst/>
            <a:cxnLst/>
            <a:rect l="l" t="t" r="r" b="b"/>
            <a:pathLst>
              <a:path w="1934751" h="1932332">
                <a:moveTo>
                  <a:pt x="0" y="0"/>
                </a:moveTo>
                <a:lnTo>
                  <a:pt x="1934751" y="0"/>
                </a:lnTo>
                <a:lnTo>
                  <a:pt x="1934751" y="1932333"/>
                </a:lnTo>
                <a:lnTo>
                  <a:pt x="0" y="19323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6996480" y="2220544"/>
            <a:ext cx="528639" cy="52863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4E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360"/>
                </a:lnSpc>
              </a:pPr>
              <a:endParaRPr sz="1200"/>
            </a:p>
          </p:txBody>
        </p:sp>
      </p:grpSp>
      <p:sp>
        <p:nvSpPr>
          <p:cNvPr id="17" name="Freeform 17"/>
          <p:cNvSpPr/>
          <p:nvPr/>
        </p:nvSpPr>
        <p:spPr>
          <a:xfrm>
            <a:off x="7109463" y="2340338"/>
            <a:ext cx="302672" cy="289052"/>
          </a:xfrm>
          <a:custGeom>
            <a:avLst/>
            <a:gdLst/>
            <a:ahLst/>
            <a:cxnLst/>
            <a:rect l="l" t="t" r="r" b="b"/>
            <a:pathLst>
              <a:path w="454008" h="433578">
                <a:moveTo>
                  <a:pt x="0" y="0"/>
                </a:moveTo>
                <a:lnTo>
                  <a:pt x="454008" y="0"/>
                </a:lnTo>
                <a:lnTo>
                  <a:pt x="454008" y="433577"/>
                </a:lnTo>
                <a:lnTo>
                  <a:pt x="0" y="4335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7506909" y="3213378"/>
            <a:ext cx="2444521" cy="2422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  <a:spcBef>
                <a:spcPct val="0"/>
              </a:spcBef>
            </a:pPr>
            <a:r>
              <a:rPr lang="en-US" sz="3145" dirty="0">
                <a:solidFill>
                  <a:srgbClr val="284EFF"/>
                </a:solidFill>
                <a:latin typeface="Times New Roman" panose="02020603050405020304" pitchFamily="18" charset="0"/>
              </a:rPr>
              <a:t>the size is about 15mb-60mb</a:t>
            </a:r>
          </a:p>
        </p:txBody>
      </p:sp>
      <p:sp>
        <p:nvSpPr>
          <p:cNvPr id="19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7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grpSp>
        <p:nvGrpSpPr>
          <p:cNvPr id="2" name="Group 2"/>
          <p:cNvGrpSpPr/>
          <p:nvPr>
            <p:custDataLst>
              <p:tags r:id="rId1"/>
            </p:custDataLst>
          </p:nvPr>
        </p:nvGrpSpPr>
        <p:grpSpPr>
          <a:xfrm>
            <a:off x="2197552" y="2365873"/>
            <a:ext cx="2240763" cy="720151"/>
            <a:chOff x="0" y="0"/>
            <a:chExt cx="4481525" cy="1440301"/>
          </a:xfrm>
        </p:grpSpPr>
        <p:sp>
          <p:nvSpPr>
            <p:cNvPr id="3" name="Freeform 3"/>
            <p:cNvSpPr/>
            <p:nvPr>
              <p:custDataLst>
                <p:tags r:id="rId14"/>
              </p:custDataLst>
            </p:nvPr>
          </p:nvSpPr>
          <p:spPr>
            <a:xfrm>
              <a:off x="1579115" y="0"/>
              <a:ext cx="2902410" cy="1440301"/>
            </a:xfrm>
            <a:custGeom>
              <a:avLst/>
              <a:gdLst/>
              <a:ahLst/>
              <a:cxnLst/>
              <a:rect l="l" t="t" r="r" b="b"/>
              <a:pathLst>
                <a:path w="2902410" h="1440301">
                  <a:moveTo>
                    <a:pt x="0" y="0"/>
                  </a:moveTo>
                  <a:lnTo>
                    <a:pt x="2902410" y="0"/>
                  </a:lnTo>
                  <a:lnTo>
                    <a:pt x="2902410" y="1440301"/>
                  </a:lnTo>
                  <a:lnTo>
                    <a:pt x="0" y="1440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30590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579115" cy="1397419"/>
            </a:xfrm>
            <a:custGeom>
              <a:avLst/>
              <a:gdLst/>
              <a:ahLst/>
              <a:cxnLst/>
              <a:rect l="l" t="t" r="r" b="b"/>
              <a:pathLst>
                <a:path w="1579115" h="1397419">
                  <a:moveTo>
                    <a:pt x="0" y="0"/>
                  </a:moveTo>
                  <a:lnTo>
                    <a:pt x="1579115" y="0"/>
                  </a:lnTo>
                  <a:lnTo>
                    <a:pt x="1579115" y="1397419"/>
                  </a:lnTo>
                  <a:lnTo>
                    <a:pt x="0" y="13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r="-140024" b="-3068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TextBox 7"/>
          <p:cNvSpPr txBox="1"/>
          <p:nvPr>
            <p:custDataLst>
              <p:tags r:id="rId2"/>
            </p:custDataLst>
          </p:nvPr>
        </p:nvSpPr>
        <p:spPr>
          <a:xfrm>
            <a:off x="2197552" y="3136709"/>
            <a:ext cx="1987027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5"/>
              </a:lnSpc>
            </a:pPr>
            <a:r>
              <a:rPr lang="en-US" spc="237" dirty="0">
                <a:solidFill>
                  <a:srgbClr val="000000"/>
                </a:solidFill>
                <a:latin typeface="Times New Roman" panose="02020603050405020304" pitchFamily="18" charset="0"/>
              </a:rPr>
              <a:t>E= 5.2*(4)^0.9</a:t>
            </a:r>
          </a:p>
          <a:p>
            <a:pPr algn="ctr">
              <a:lnSpc>
                <a:spcPts val="7095"/>
              </a:lnSpc>
            </a:pPr>
            <a:r>
              <a:rPr lang="en-US" spc="237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pc="237" dirty="0">
                <a:solidFill>
                  <a:srgbClr val="000000"/>
                </a:solidFill>
                <a:latin typeface="Times New Roman" panose="02020603050405020304" pitchFamily="18" charset="0"/>
              </a:rPr>
              <a:t>13.715</a:t>
            </a:r>
          </a:p>
        </p:txBody>
      </p:sp>
      <p:sp>
        <p:nvSpPr>
          <p:cNvPr id="8" name="TextBox 8"/>
          <p:cNvSpPr txBox="1"/>
          <p:nvPr>
            <p:custDataLst>
              <p:tags r:id="rId3"/>
            </p:custDataLst>
          </p:nvPr>
        </p:nvSpPr>
        <p:spPr>
          <a:xfrm>
            <a:off x="2197552" y="2440621"/>
            <a:ext cx="1720697" cy="81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1600" dirty="0" err="1">
                <a:solidFill>
                  <a:srgbClr val="284EFF"/>
                </a:solidFill>
                <a:latin typeface="Times New Roman" panose="02020603050405020304" pitchFamily="18" charset="0"/>
              </a:rPr>
              <a:t>walston</a:t>
            </a:r>
            <a:r>
              <a:rPr lang="en-US" sz="1600" dirty="0">
                <a:solidFill>
                  <a:srgbClr val="284EFF"/>
                </a:solidFill>
                <a:latin typeface="Times New Roman" panose="02020603050405020304" pitchFamily="18" charset="0"/>
              </a:rPr>
              <a:t> - Felix model</a:t>
            </a:r>
          </a:p>
        </p:txBody>
      </p:sp>
      <p:sp>
        <p:nvSpPr>
          <p:cNvPr id="9" name="TextBox 9"/>
          <p:cNvSpPr txBox="1"/>
          <p:nvPr>
            <p:custDataLst>
              <p:tags r:id="rId4"/>
            </p:custDataLst>
          </p:nvPr>
        </p:nvSpPr>
        <p:spPr>
          <a:xfrm>
            <a:off x="5044440" y="3136900"/>
            <a:ext cx="2787015" cy="1819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95"/>
              </a:lnSpc>
            </a:pPr>
            <a:r>
              <a:rPr lang="en-US" spc="237" dirty="0">
                <a:solidFill>
                  <a:srgbClr val="000000"/>
                </a:solidFill>
                <a:latin typeface="Times New Roman" panose="02020603050405020304" pitchFamily="18" charset="0"/>
              </a:rPr>
              <a:t>E=5.5+0.73*4^1.16</a:t>
            </a:r>
          </a:p>
          <a:p>
            <a:pPr algn="ctr">
              <a:lnSpc>
                <a:spcPts val="7095"/>
              </a:lnSpc>
            </a:pPr>
            <a:r>
              <a:rPr lang="en-US" spc="237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pc="237" dirty="0">
                <a:solidFill>
                  <a:srgbClr val="000000"/>
                </a:solidFill>
                <a:latin typeface="Times New Roman" panose="02020603050405020304" pitchFamily="18" charset="0"/>
              </a:rPr>
              <a:t>9.148</a:t>
            </a:r>
          </a:p>
        </p:txBody>
      </p:sp>
      <p:sp>
        <p:nvSpPr>
          <p:cNvPr id="10" name="TextBox 10"/>
          <p:cNvSpPr txBox="1"/>
          <p:nvPr>
            <p:custDataLst>
              <p:tags r:id="rId5"/>
            </p:custDataLst>
          </p:nvPr>
        </p:nvSpPr>
        <p:spPr>
          <a:xfrm>
            <a:off x="8331835" y="3022600"/>
            <a:ext cx="2303145" cy="1819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95"/>
              </a:lnSpc>
            </a:pPr>
            <a:r>
              <a:rPr lang="en-US" spc="237" dirty="0">
                <a:solidFill>
                  <a:srgbClr val="000000"/>
                </a:solidFill>
                <a:latin typeface="Times New Roman" panose="02020603050405020304" pitchFamily="18" charset="0"/>
              </a:rPr>
              <a:t>E=3.2*(4)^1.05</a:t>
            </a:r>
          </a:p>
          <a:p>
            <a:pPr algn="ctr">
              <a:lnSpc>
                <a:spcPts val="7095"/>
              </a:lnSpc>
            </a:pPr>
            <a:r>
              <a:rPr lang="en-US" spc="237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pc="237" dirty="0">
                <a:solidFill>
                  <a:srgbClr val="000000"/>
                </a:solidFill>
                <a:latin typeface="Times New Roman" panose="02020603050405020304" pitchFamily="18" charset="0"/>
              </a:rPr>
              <a:t>18.106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2337" y="931332"/>
            <a:ext cx="4671126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735" dirty="0">
                <a:solidFill>
                  <a:srgbClr val="000000"/>
                </a:solidFill>
                <a:latin typeface="Times New Roman" panose="02020603050405020304" pitchFamily="18" charset="0"/>
              </a:rPr>
              <a:t>Estimation model</a:t>
            </a:r>
          </a:p>
        </p:txBody>
      </p:sp>
      <p:grpSp>
        <p:nvGrpSpPr>
          <p:cNvPr id="19" name="Group 19"/>
          <p:cNvGrpSpPr/>
          <p:nvPr>
            <p:custDataLst>
              <p:tags r:id="rId6"/>
            </p:custDataLst>
          </p:nvPr>
        </p:nvGrpSpPr>
        <p:grpSpPr>
          <a:xfrm>
            <a:off x="5274137" y="2371377"/>
            <a:ext cx="2240763" cy="720151"/>
            <a:chOff x="0" y="0"/>
            <a:chExt cx="4481525" cy="1440301"/>
          </a:xfrm>
        </p:grpSpPr>
        <p:sp>
          <p:nvSpPr>
            <p:cNvPr id="20" name="Freeform 20"/>
            <p:cNvSpPr/>
            <p:nvPr>
              <p:custDataLst>
                <p:tags r:id="rId12"/>
              </p:custDataLst>
            </p:nvPr>
          </p:nvSpPr>
          <p:spPr>
            <a:xfrm>
              <a:off x="1579115" y="0"/>
              <a:ext cx="2902410" cy="1440301"/>
            </a:xfrm>
            <a:custGeom>
              <a:avLst/>
              <a:gdLst/>
              <a:ahLst/>
              <a:cxnLst/>
              <a:rect l="l" t="t" r="r" b="b"/>
              <a:pathLst>
                <a:path w="2902410" h="1440301">
                  <a:moveTo>
                    <a:pt x="0" y="0"/>
                  </a:moveTo>
                  <a:lnTo>
                    <a:pt x="2902410" y="0"/>
                  </a:lnTo>
                  <a:lnTo>
                    <a:pt x="2902410" y="1440301"/>
                  </a:lnTo>
                  <a:lnTo>
                    <a:pt x="0" y="1440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30590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579115" cy="1397419"/>
            </a:xfrm>
            <a:custGeom>
              <a:avLst/>
              <a:gdLst/>
              <a:ahLst/>
              <a:cxnLst/>
              <a:rect l="l" t="t" r="r" b="b"/>
              <a:pathLst>
                <a:path w="1579115" h="1397419">
                  <a:moveTo>
                    <a:pt x="0" y="0"/>
                  </a:moveTo>
                  <a:lnTo>
                    <a:pt x="1579115" y="0"/>
                  </a:lnTo>
                  <a:lnTo>
                    <a:pt x="1579115" y="1397419"/>
                  </a:lnTo>
                  <a:lnTo>
                    <a:pt x="0" y="13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r="-140024" b="-3068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" name="TextBox 22"/>
          <p:cNvSpPr txBox="1"/>
          <p:nvPr>
            <p:custDataLst>
              <p:tags r:id="rId7"/>
            </p:custDataLst>
          </p:nvPr>
        </p:nvSpPr>
        <p:spPr>
          <a:xfrm>
            <a:off x="5274137" y="2446125"/>
            <a:ext cx="1720697" cy="37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1600" dirty="0">
                <a:solidFill>
                  <a:srgbClr val="284EFF"/>
                </a:solidFill>
                <a:latin typeface="Times New Roman" panose="02020603050405020304" pitchFamily="18" charset="0"/>
              </a:rPr>
              <a:t>Bailey - </a:t>
            </a:r>
            <a:r>
              <a:rPr lang="en-US" sz="1600" dirty="0" err="1">
                <a:solidFill>
                  <a:srgbClr val="284EFF"/>
                </a:solidFill>
                <a:latin typeface="Times New Roman" panose="02020603050405020304" pitchFamily="18" charset="0"/>
              </a:rPr>
              <a:t>basili</a:t>
            </a:r>
            <a:r>
              <a:rPr lang="en-US" sz="1600" dirty="0">
                <a:solidFill>
                  <a:srgbClr val="284EFF"/>
                </a:solidFill>
                <a:latin typeface="Times New Roman" panose="02020603050405020304" pitchFamily="18" charset="0"/>
              </a:rPr>
              <a:t> model</a:t>
            </a:r>
          </a:p>
        </p:txBody>
      </p:sp>
      <p:grpSp>
        <p:nvGrpSpPr>
          <p:cNvPr id="23" name="Group 23"/>
          <p:cNvGrpSpPr/>
          <p:nvPr>
            <p:custDataLst>
              <p:tags r:id="rId8"/>
            </p:custDataLst>
          </p:nvPr>
        </p:nvGrpSpPr>
        <p:grpSpPr>
          <a:xfrm>
            <a:off x="8157316" y="2365873"/>
            <a:ext cx="2240763" cy="720151"/>
            <a:chOff x="0" y="0"/>
            <a:chExt cx="4481525" cy="1440301"/>
          </a:xfrm>
        </p:grpSpPr>
        <p:sp>
          <p:nvSpPr>
            <p:cNvPr id="24" name="Freeform 24"/>
            <p:cNvSpPr/>
            <p:nvPr>
              <p:custDataLst>
                <p:tags r:id="rId10"/>
              </p:custDataLst>
            </p:nvPr>
          </p:nvSpPr>
          <p:spPr>
            <a:xfrm>
              <a:off x="1579115" y="0"/>
              <a:ext cx="2902410" cy="1440301"/>
            </a:xfrm>
            <a:custGeom>
              <a:avLst/>
              <a:gdLst/>
              <a:ahLst/>
              <a:cxnLst/>
              <a:rect l="l" t="t" r="r" b="b"/>
              <a:pathLst>
                <a:path w="2902410" h="1440301">
                  <a:moveTo>
                    <a:pt x="0" y="0"/>
                  </a:moveTo>
                  <a:lnTo>
                    <a:pt x="2902410" y="0"/>
                  </a:lnTo>
                  <a:lnTo>
                    <a:pt x="2902410" y="1440301"/>
                  </a:lnTo>
                  <a:lnTo>
                    <a:pt x="0" y="1440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30590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579115" cy="1397419"/>
            </a:xfrm>
            <a:custGeom>
              <a:avLst/>
              <a:gdLst/>
              <a:ahLst/>
              <a:cxnLst/>
              <a:rect l="l" t="t" r="r" b="b"/>
              <a:pathLst>
                <a:path w="1579115" h="1397419">
                  <a:moveTo>
                    <a:pt x="0" y="0"/>
                  </a:moveTo>
                  <a:lnTo>
                    <a:pt x="1579115" y="0"/>
                  </a:lnTo>
                  <a:lnTo>
                    <a:pt x="1579115" y="1397419"/>
                  </a:lnTo>
                  <a:lnTo>
                    <a:pt x="0" y="13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r="-140024" b="-3068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" name="TextBox 26"/>
          <p:cNvSpPr txBox="1"/>
          <p:nvPr>
            <p:custDataLst>
              <p:tags r:id="rId9"/>
            </p:custDataLst>
          </p:nvPr>
        </p:nvSpPr>
        <p:spPr>
          <a:xfrm>
            <a:off x="8157316" y="2440621"/>
            <a:ext cx="1720697" cy="81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1600" dirty="0">
                <a:solidFill>
                  <a:srgbClr val="284EFF"/>
                </a:solidFill>
                <a:latin typeface="Times New Roman" panose="02020603050405020304" pitchFamily="18" charset="0"/>
              </a:rPr>
              <a:t>Boehm simple model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18" name="TextBox 18"/>
          <p:cNvSpPr txBox="1"/>
          <p:nvPr/>
        </p:nvSpPr>
        <p:spPr>
          <a:xfrm>
            <a:off x="256882" y="404282"/>
            <a:ext cx="4671126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altLang="zh-CN" sz="3735" dirty="0">
                <a:solidFill>
                  <a:srgbClr val="000000"/>
                </a:solidFill>
                <a:latin typeface="Times New Roman" panose="02020603050405020304" pitchFamily="18" charset="0"/>
              </a:rPr>
              <a:t>Budget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C18D0C-FCF4-F870-D873-6CCD15726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936" y="264897"/>
            <a:ext cx="7203004" cy="616150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512663" y="0"/>
            <a:ext cx="4679335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48342" y="448581"/>
            <a:ext cx="11509829" cy="6076950"/>
          </a:xfrm>
          <a:prstGeom prst="roundRect">
            <a:avLst>
              <a:gd name="adj" fmla="val 506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79400" dist="114300" dir="2700000" algn="tl" rotWithShape="0">
              <a:schemeClr val="tx1">
                <a:lumMod val="85000"/>
                <a:lumOff val="15000"/>
                <a:alpha val="7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955749" y="117007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4763" t="3135" r="3693" b="4505"/>
          <a:stretch>
            <a:fillRect/>
          </a:stretch>
        </p:blipFill>
        <p:spPr>
          <a:xfrm>
            <a:off x="6943059" y="109750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556959" y="2011016"/>
            <a:ext cx="2781670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01519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5132" y="448581"/>
            <a:ext cx="2645231" cy="20864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698346" y="5397430"/>
            <a:ext cx="5596878" cy="64800"/>
          </a:xfrm>
          <a:custGeom>
            <a:avLst/>
            <a:gdLst>
              <a:gd name="connsiteX0" fmla="*/ 4961060 w 5596878"/>
              <a:gd name="connsiteY0" fmla="*/ 0 h 64800"/>
              <a:gd name="connsiteX1" fmla="*/ 0 w 5596878"/>
              <a:gd name="connsiteY1" fmla="*/ 0 h 64800"/>
              <a:gd name="connsiteX2" fmla="*/ 0 w 5596878"/>
              <a:gd name="connsiteY2" fmla="*/ 64800 h 64800"/>
              <a:gd name="connsiteX3" fmla="*/ 4961060 w 5596878"/>
              <a:gd name="connsiteY3" fmla="*/ 64800 h 64800"/>
              <a:gd name="connsiteX4" fmla="*/ 5088224 w 5596878"/>
              <a:gd name="connsiteY4" fmla="*/ 0 h 64800"/>
              <a:gd name="connsiteX5" fmla="*/ 5023424 w 5596878"/>
              <a:gd name="connsiteY5" fmla="*/ 0 h 64800"/>
              <a:gd name="connsiteX6" fmla="*/ 5023424 w 5596878"/>
              <a:gd name="connsiteY6" fmla="*/ 64800 h 64800"/>
              <a:gd name="connsiteX7" fmla="*/ 5088224 w 5596878"/>
              <a:gd name="connsiteY7" fmla="*/ 64800 h 64800"/>
              <a:gd name="connsiteX8" fmla="*/ 5215388 w 5596878"/>
              <a:gd name="connsiteY8" fmla="*/ 0 h 64800"/>
              <a:gd name="connsiteX9" fmla="*/ 5150588 w 5596878"/>
              <a:gd name="connsiteY9" fmla="*/ 0 h 64800"/>
              <a:gd name="connsiteX10" fmla="*/ 5150588 w 5596878"/>
              <a:gd name="connsiteY10" fmla="*/ 64800 h 64800"/>
              <a:gd name="connsiteX11" fmla="*/ 5215388 w 5596878"/>
              <a:gd name="connsiteY11" fmla="*/ 64800 h 64800"/>
              <a:gd name="connsiteX12" fmla="*/ 5342552 w 5596878"/>
              <a:gd name="connsiteY12" fmla="*/ 0 h 64800"/>
              <a:gd name="connsiteX13" fmla="*/ 5277752 w 5596878"/>
              <a:gd name="connsiteY13" fmla="*/ 0 h 64800"/>
              <a:gd name="connsiteX14" fmla="*/ 5277752 w 5596878"/>
              <a:gd name="connsiteY14" fmla="*/ 64800 h 64800"/>
              <a:gd name="connsiteX15" fmla="*/ 5342552 w 5596878"/>
              <a:gd name="connsiteY15" fmla="*/ 64800 h 64800"/>
              <a:gd name="connsiteX16" fmla="*/ 5469716 w 5596878"/>
              <a:gd name="connsiteY16" fmla="*/ 0 h 64800"/>
              <a:gd name="connsiteX17" fmla="*/ 5404916 w 5596878"/>
              <a:gd name="connsiteY17" fmla="*/ 0 h 64800"/>
              <a:gd name="connsiteX18" fmla="*/ 5404916 w 5596878"/>
              <a:gd name="connsiteY18" fmla="*/ 64800 h 64800"/>
              <a:gd name="connsiteX19" fmla="*/ 5469716 w 5596878"/>
              <a:gd name="connsiteY19" fmla="*/ 64800 h 64800"/>
              <a:gd name="connsiteX20" fmla="*/ 5596878 w 5596878"/>
              <a:gd name="connsiteY20" fmla="*/ 0 h 64800"/>
              <a:gd name="connsiteX21" fmla="*/ 5532078 w 5596878"/>
              <a:gd name="connsiteY21" fmla="*/ 0 h 64800"/>
              <a:gd name="connsiteX22" fmla="*/ 5532078 w 5596878"/>
              <a:gd name="connsiteY22" fmla="*/ 64800 h 64800"/>
              <a:gd name="connsiteX23" fmla="*/ 5596878 w 5596878"/>
              <a:gd name="connsiteY23" fmla="*/ 64800 h 64800"/>
            </a:gdLst>
            <a:ahLst/>
            <a:cxnLst/>
            <a:rect l="l" t="t" r="r" b="b"/>
            <a:pathLst>
              <a:path w="5596878" h="64800">
                <a:moveTo>
                  <a:pt x="4961060" y="0"/>
                </a:moveTo>
                <a:lnTo>
                  <a:pt x="0" y="0"/>
                </a:lnTo>
                <a:lnTo>
                  <a:pt x="0" y="64800"/>
                </a:lnTo>
                <a:lnTo>
                  <a:pt x="4961060" y="64800"/>
                </a:lnTo>
                <a:close/>
                <a:moveTo>
                  <a:pt x="5088224" y="0"/>
                </a:moveTo>
                <a:lnTo>
                  <a:pt x="5023424" y="0"/>
                </a:lnTo>
                <a:lnTo>
                  <a:pt x="5023424" y="64800"/>
                </a:lnTo>
                <a:lnTo>
                  <a:pt x="5088224" y="64800"/>
                </a:lnTo>
                <a:close/>
                <a:moveTo>
                  <a:pt x="5215388" y="0"/>
                </a:moveTo>
                <a:lnTo>
                  <a:pt x="5150588" y="0"/>
                </a:lnTo>
                <a:lnTo>
                  <a:pt x="5150588" y="64800"/>
                </a:lnTo>
                <a:lnTo>
                  <a:pt x="5215388" y="64800"/>
                </a:lnTo>
                <a:close/>
                <a:moveTo>
                  <a:pt x="5342552" y="0"/>
                </a:moveTo>
                <a:lnTo>
                  <a:pt x="5277752" y="0"/>
                </a:lnTo>
                <a:lnTo>
                  <a:pt x="5277752" y="64800"/>
                </a:lnTo>
                <a:lnTo>
                  <a:pt x="5342552" y="64800"/>
                </a:lnTo>
                <a:close/>
                <a:moveTo>
                  <a:pt x="5469716" y="0"/>
                </a:moveTo>
                <a:lnTo>
                  <a:pt x="5404916" y="0"/>
                </a:lnTo>
                <a:lnTo>
                  <a:pt x="5404916" y="64800"/>
                </a:lnTo>
                <a:lnTo>
                  <a:pt x="5469716" y="64800"/>
                </a:lnTo>
                <a:close/>
                <a:moveTo>
                  <a:pt x="5596878" y="0"/>
                </a:moveTo>
                <a:lnTo>
                  <a:pt x="5532078" y="0"/>
                </a:lnTo>
                <a:lnTo>
                  <a:pt x="5532078" y="64800"/>
                </a:lnTo>
                <a:lnTo>
                  <a:pt x="5596878" y="648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126440" y="138593"/>
            <a:ext cx="1518002" cy="29733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01519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833907">
            <a:off x="5650418" y="984884"/>
            <a:ext cx="1167768" cy="1167768"/>
          </a:xfrm>
          <a:prstGeom prst="donut">
            <a:avLst>
              <a:gd name="adj" fmla="val 18579"/>
            </a:avLst>
          </a:prstGeom>
          <a:gradFill>
            <a:gsLst>
              <a:gs pos="1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2731" y="3144241"/>
            <a:ext cx="6077479" cy="20858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Project Summary</a:t>
            </a:r>
            <a:endParaRPr kumimoji="1" lang="zh-CN" altLang="en-US" dirty="0"/>
          </a:p>
        </p:txBody>
      </p:sp>
      <p:pic>
        <p:nvPicPr>
          <p:cNvPr id="14" name="Picture 4" descr="澳門科技大學- 維基百科，自由的百科全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30" y="795472"/>
            <a:ext cx="1217248" cy="121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6693246" y="207010"/>
            <a:ext cx="6017263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735" dirty="0">
                <a:solidFill>
                  <a:srgbClr val="000000"/>
                </a:solidFill>
                <a:latin typeface="Times New Roman" panose="02020603050405020304" pitchFamily="18" charset="0"/>
              </a:rPr>
              <a:t>Context</a:t>
            </a:r>
          </a:p>
        </p:txBody>
      </p:sp>
      <p:pic>
        <p:nvPicPr>
          <p:cNvPr id="11" name="图片 10" descr="export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0"/>
            <a:ext cx="5307330" cy="6858000"/>
          </a:xfrm>
          <a:prstGeom prst="rect">
            <a:avLst/>
          </a:prstGeom>
        </p:spPr>
      </p:pic>
      <p:sp>
        <p:nvSpPr>
          <p:cNvPr id="18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550440" y="392102"/>
            <a:ext cx="1883569" cy="27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200" dirty="0">
                <a:solidFill>
                  <a:srgbClr val="284EFF"/>
                </a:solidFill>
                <a:latin typeface="Times New Roman" panose="02020603050405020304" pitchFamily="18" charset="0"/>
              </a:rPr>
              <a:t> Battle for the </a:t>
            </a:r>
            <a:r>
              <a:rPr lang="en-US" sz="1200" dirty="0" err="1">
                <a:solidFill>
                  <a:srgbClr val="284EFF"/>
                </a:solidFill>
                <a:latin typeface="Times New Roman" panose="02020603050405020304" pitchFamily="18" charset="0"/>
              </a:rPr>
              <a:t>Originium</a:t>
            </a:r>
            <a:endParaRPr lang="en-US" sz="1200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86931" y="403225"/>
            <a:ext cx="4759355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735" dirty="0">
                <a:solidFill>
                  <a:srgbClr val="000000"/>
                </a:solidFill>
                <a:latin typeface="Times New Roman" panose="02020603050405020304" pitchFamily="18" charset="0"/>
              </a:rPr>
              <a:t>Sequence diagram</a:t>
            </a:r>
          </a:p>
        </p:txBody>
      </p:sp>
      <p:pic>
        <p:nvPicPr>
          <p:cNvPr id="6" name="图片 5" descr="ex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9400"/>
            <a:ext cx="6979497" cy="6380480"/>
          </a:xfrm>
          <a:prstGeom prst="rect">
            <a:avLst/>
          </a:prstGeom>
        </p:spPr>
      </p:pic>
      <p:sp>
        <p:nvSpPr>
          <p:cNvPr id="2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r="18150"/>
          <a:stretch>
            <a:fillRect/>
          </a:stretch>
        </p:blipFill>
        <p:spPr>
          <a:xfrm>
            <a:off x="338679" y="215035"/>
            <a:ext cx="8990515" cy="55594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26712" y="5827790"/>
            <a:ext cx="609407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1800"/>
              </a:lnSpc>
            </a:pPr>
            <a:r>
              <a:rPr lang="en-US" altLang="zh-CN" b="1" i="0" dirty="0">
                <a:solidFill>
                  <a:srgbClr val="0606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I+C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19570" y="5827790"/>
            <a:ext cx="609407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1800"/>
              </a:lnSpc>
            </a:pPr>
            <a:r>
              <a:rPr lang="en-US" altLang="zh-CN" b="1" i="0" dirty="0">
                <a:solidFill>
                  <a:srgbClr val="0606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D+I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48491" y="5827791"/>
            <a:ext cx="609407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1800"/>
              </a:lnSpc>
            </a:pPr>
            <a:r>
              <a:rPr lang="en-US" altLang="zh-CN" b="1" i="0" dirty="0">
                <a:solidFill>
                  <a:srgbClr val="060607"/>
                </a:solidFill>
                <a:effectLst/>
                <a:latin typeface="Times New Roman" panose="02020603050405020304" pitchFamily="18" charset="0"/>
              </a:rPr>
              <a:t>C+S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38679" y="423004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DISC Traits</a:t>
            </a:r>
            <a:endParaRPr lang="zh-CN" altLang="en-US" sz="3200" b="1" dirty="0"/>
          </a:p>
        </p:txBody>
      </p:sp>
      <p:sp>
        <p:nvSpPr>
          <p:cNvPr id="3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512663" y="0"/>
            <a:ext cx="4679335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41085" y="448581"/>
            <a:ext cx="11509829" cy="6076950"/>
          </a:xfrm>
          <a:prstGeom prst="roundRect">
            <a:avLst>
              <a:gd name="adj" fmla="val 506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79400" dist="114300" dir="2700000" algn="tl" rotWithShape="0">
              <a:schemeClr val="tx1">
                <a:lumMod val="85000"/>
                <a:lumOff val="15000"/>
                <a:alpha val="7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6955749" y="117007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4763" t="3135" r="3693" b="4505"/>
          <a:stretch>
            <a:fillRect/>
          </a:stretch>
        </p:blipFill>
        <p:spPr>
          <a:xfrm>
            <a:off x="6943059" y="109750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785132" y="448581"/>
            <a:ext cx="2645231" cy="20864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712527" y="4398814"/>
            <a:ext cx="5596878" cy="64800"/>
          </a:xfrm>
          <a:custGeom>
            <a:avLst/>
            <a:gdLst>
              <a:gd name="connsiteX0" fmla="*/ 4961060 w 5596878"/>
              <a:gd name="connsiteY0" fmla="*/ 0 h 64800"/>
              <a:gd name="connsiteX1" fmla="*/ 0 w 5596878"/>
              <a:gd name="connsiteY1" fmla="*/ 0 h 64800"/>
              <a:gd name="connsiteX2" fmla="*/ 0 w 5596878"/>
              <a:gd name="connsiteY2" fmla="*/ 64800 h 64800"/>
              <a:gd name="connsiteX3" fmla="*/ 4961060 w 5596878"/>
              <a:gd name="connsiteY3" fmla="*/ 64800 h 64800"/>
              <a:gd name="connsiteX4" fmla="*/ 5088224 w 5596878"/>
              <a:gd name="connsiteY4" fmla="*/ 0 h 64800"/>
              <a:gd name="connsiteX5" fmla="*/ 5023424 w 5596878"/>
              <a:gd name="connsiteY5" fmla="*/ 0 h 64800"/>
              <a:gd name="connsiteX6" fmla="*/ 5023424 w 5596878"/>
              <a:gd name="connsiteY6" fmla="*/ 64800 h 64800"/>
              <a:gd name="connsiteX7" fmla="*/ 5088224 w 5596878"/>
              <a:gd name="connsiteY7" fmla="*/ 64800 h 64800"/>
              <a:gd name="connsiteX8" fmla="*/ 5215388 w 5596878"/>
              <a:gd name="connsiteY8" fmla="*/ 0 h 64800"/>
              <a:gd name="connsiteX9" fmla="*/ 5150588 w 5596878"/>
              <a:gd name="connsiteY9" fmla="*/ 0 h 64800"/>
              <a:gd name="connsiteX10" fmla="*/ 5150588 w 5596878"/>
              <a:gd name="connsiteY10" fmla="*/ 64800 h 64800"/>
              <a:gd name="connsiteX11" fmla="*/ 5215388 w 5596878"/>
              <a:gd name="connsiteY11" fmla="*/ 64800 h 64800"/>
              <a:gd name="connsiteX12" fmla="*/ 5342552 w 5596878"/>
              <a:gd name="connsiteY12" fmla="*/ 0 h 64800"/>
              <a:gd name="connsiteX13" fmla="*/ 5277752 w 5596878"/>
              <a:gd name="connsiteY13" fmla="*/ 0 h 64800"/>
              <a:gd name="connsiteX14" fmla="*/ 5277752 w 5596878"/>
              <a:gd name="connsiteY14" fmla="*/ 64800 h 64800"/>
              <a:gd name="connsiteX15" fmla="*/ 5342552 w 5596878"/>
              <a:gd name="connsiteY15" fmla="*/ 64800 h 64800"/>
              <a:gd name="connsiteX16" fmla="*/ 5469716 w 5596878"/>
              <a:gd name="connsiteY16" fmla="*/ 0 h 64800"/>
              <a:gd name="connsiteX17" fmla="*/ 5404916 w 5596878"/>
              <a:gd name="connsiteY17" fmla="*/ 0 h 64800"/>
              <a:gd name="connsiteX18" fmla="*/ 5404916 w 5596878"/>
              <a:gd name="connsiteY18" fmla="*/ 64800 h 64800"/>
              <a:gd name="connsiteX19" fmla="*/ 5469716 w 5596878"/>
              <a:gd name="connsiteY19" fmla="*/ 64800 h 64800"/>
              <a:gd name="connsiteX20" fmla="*/ 5596878 w 5596878"/>
              <a:gd name="connsiteY20" fmla="*/ 0 h 64800"/>
              <a:gd name="connsiteX21" fmla="*/ 5532078 w 5596878"/>
              <a:gd name="connsiteY21" fmla="*/ 0 h 64800"/>
              <a:gd name="connsiteX22" fmla="*/ 5532078 w 5596878"/>
              <a:gd name="connsiteY22" fmla="*/ 64800 h 64800"/>
              <a:gd name="connsiteX23" fmla="*/ 5596878 w 5596878"/>
              <a:gd name="connsiteY23" fmla="*/ 64800 h 64800"/>
            </a:gdLst>
            <a:ahLst/>
            <a:cxnLst/>
            <a:rect l="l" t="t" r="r" b="b"/>
            <a:pathLst>
              <a:path w="5596878" h="64800">
                <a:moveTo>
                  <a:pt x="4961060" y="0"/>
                </a:moveTo>
                <a:lnTo>
                  <a:pt x="0" y="0"/>
                </a:lnTo>
                <a:lnTo>
                  <a:pt x="0" y="64800"/>
                </a:lnTo>
                <a:lnTo>
                  <a:pt x="4961060" y="64800"/>
                </a:lnTo>
                <a:close/>
                <a:moveTo>
                  <a:pt x="5088224" y="0"/>
                </a:moveTo>
                <a:lnTo>
                  <a:pt x="5023424" y="0"/>
                </a:lnTo>
                <a:lnTo>
                  <a:pt x="5023424" y="64800"/>
                </a:lnTo>
                <a:lnTo>
                  <a:pt x="5088224" y="64800"/>
                </a:lnTo>
                <a:close/>
                <a:moveTo>
                  <a:pt x="5215388" y="0"/>
                </a:moveTo>
                <a:lnTo>
                  <a:pt x="5150588" y="0"/>
                </a:lnTo>
                <a:lnTo>
                  <a:pt x="5150588" y="64800"/>
                </a:lnTo>
                <a:lnTo>
                  <a:pt x="5215388" y="64800"/>
                </a:lnTo>
                <a:close/>
                <a:moveTo>
                  <a:pt x="5342552" y="0"/>
                </a:moveTo>
                <a:lnTo>
                  <a:pt x="5277752" y="0"/>
                </a:lnTo>
                <a:lnTo>
                  <a:pt x="5277752" y="64800"/>
                </a:lnTo>
                <a:lnTo>
                  <a:pt x="5342552" y="64800"/>
                </a:lnTo>
                <a:close/>
                <a:moveTo>
                  <a:pt x="5469716" y="0"/>
                </a:moveTo>
                <a:lnTo>
                  <a:pt x="5404916" y="0"/>
                </a:lnTo>
                <a:lnTo>
                  <a:pt x="5404916" y="64800"/>
                </a:lnTo>
                <a:lnTo>
                  <a:pt x="5469716" y="64800"/>
                </a:lnTo>
                <a:close/>
                <a:moveTo>
                  <a:pt x="5596878" y="0"/>
                </a:moveTo>
                <a:lnTo>
                  <a:pt x="5532078" y="0"/>
                </a:lnTo>
                <a:lnTo>
                  <a:pt x="5532078" y="64800"/>
                </a:lnTo>
                <a:lnTo>
                  <a:pt x="5596878" y="648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6630" y="5164010"/>
            <a:ext cx="211964" cy="22960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334784" y="5173210"/>
            <a:ext cx="211964" cy="220408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2833907">
            <a:off x="5678408" y="920362"/>
            <a:ext cx="1167768" cy="1167768"/>
          </a:xfrm>
          <a:prstGeom prst="donut">
            <a:avLst>
              <a:gd name="adj" fmla="val 18579"/>
            </a:avLst>
          </a:prstGeom>
          <a:gradFill>
            <a:gsLst>
              <a:gs pos="1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75923" y="2012720"/>
            <a:ext cx="5963720" cy="20858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ALL</a:t>
            </a:r>
            <a:endParaRPr kumimoji="1"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4" descr="澳門科技大學- 維基百科，自由的百科全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30" y="795472"/>
            <a:ext cx="1217248" cy="121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790700" y="4978400"/>
            <a:ext cx="4679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https://github.com/apvanced/Software-project/tree/master</a:t>
            </a:r>
          </a:p>
          <a:p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6315FFD-BFE9-64E5-AA1A-82F27BA9C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432" y="3627348"/>
            <a:ext cx="4677092" cy="2435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/>
          <p:nvPr/>
        </p:nvGrpSpPr>
        <p:grpSpPr>
          <a:xfrm>
            <a:off x="10420350" y="1691997"/>
            <a:ext cx="6505374" cy="6143183"/>
            <a:chOff x="0" y="-161925"/>
            <a:chExt cx="8673831" cy="8190910"/>
          </a:xfrm>
        </p:grpSpPr>
        <p:sp>
          <p:nvSpPr>
            <p:cNvPr id="7" name="TextBox 5"/>
            <p:cNvSpPr txBox="1"/>
            <p:nvPr/>
          </p:nvSpPr>
          <p:spPr>
            <a:xfrm>
              <a:off x="0" y="7378806"/>
              <a:ext cx="8673831" cy="65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  <a:spcBef>
                  <a:spcPct val="0"/>
                </a:spcBef>
              </a:pPr>
              <a:endParaRPr sz="1600"/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6514831" y="-161925"/>
              <a:ext cx="2159000" cy="164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1200"/>
                </a:lnSpc>
                <a:spcBef>
                  <a:spcPct val="0"/>
                </a:spcBef>
              </a:pPr>
              <a:endParaRPr lang="en-US" sz="7200" b="1" dirty="0">
                <a:solidFill>
                  <a:srgbClr val="26416D"/>
                </a:solidFill>
                <a:latin typeface="宋体" panose="02010600030101010101" pitchFamily="2" charset="-122"/>
                <a:ea typeface="宋体" panose="02010600030101010101" pitchFamily="2" charset="-122"/>
                <a:cs typeface="Montserrat Classic Bold" panose="00000800000000000000"/>
                <a:sym typeface="Montserrat Classic Bold" panose="00000800000000000000"/>
              </a:endParaRPr>
            </a:p>
          </p:txBody>
        </p:sp>
      </p:grpSp>
      <p:sp>
        <p:nvSpPr>
          <p:cNvPr id="10" name="TextBox 6"/>
          <p:cNvSpPr txBox="1"/>
          <p:nvPr/>
        </p:nvSpPr>
        <p:spPr>
          <a:xfrm>
            <a:off x="522348" y="491668"/>
            <a:ext cx="6789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the system being develop?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636648" y="2565261"/>
            <a:ext cx="6215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will be done and when?</a:t>
            </a:r>
          </a:p>
        </p:txBody>
      </p:sp>
      <p:sp>
        <p:nvSpPr>
          <p:cNvPr id="12" name="TextBox 9"/>
          <p:cNvSpPr txBox="1"/>
          <p:nvPr/>
        </p:nvSpPr>
        <p:spPr>
          <a:xfrm>
            <a:off x="636648" y="4448552"/>
            <a:ext cx="7041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is responsible for a function ?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36648" y="1402535"/>
            <a:ext cx="8462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Develop an AI-powered language learning plugin to enhance vocabulary retention through contextual learning and smart review.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36648" y="3343265"/>
            <a:ext cx="8462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Deliverables include word tagging, AI-generated content, spaced repetition algorithm, and cross-device sync with supporting documentation. 8-week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36648" y="5283995"/>
            <a:ext cx="8462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PM handles requirements/coordination; Frontend builds UI/storage; Backend deploys AI/APIs.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0106025" y="606147"/>
            <a:ext cx="6505374" cy="6179106"/>
            <a:chOff x="0" y="-161925"/>
            <a:chExt cx="8673831" cy="8238808"/>
          </a:xfrm>
        </p:grpSpPr>
        <p:sp>
          <p:nvSpPr>
            <p:cNvPr id="3" name="TextBox 5"/>
            <p:cNvSpPr txBox="1"/>
            <p:nvPr/>
          </p:nvSpPr>
          <p:spPr>
            <a:xfrm>
              <a:off x="0" y="7378806"/>
              <a:ext cx="8673831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" name="TextBox 6"/>
            <p:cNvSpPr txBox="1"/>
            <p:nvPr/>
          </p:nvSpPr>
          <p:spPr>
            <a:xfrm>
              <a:off x="6514831" y="-161925"/>
              <a:ext cx="2159000" cy="1701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1200"/>
                </a:lnSpc>
                <a:spcBef>
                  <a:spcPct val="0"/>
                </a:spcBef>
              </a:pPr>
              <a:endParaRPr lang="en-US" sz="8000" b="1" dirty="0">
                <a:solidFill>
                  <a:srgbClr val="26416D"/>
                </a:solidFill>
                <a:latin typeface="宋体" panose="02010600030101010101" pitchFamily="2" charset="-122"/>
                <a:ea typeface="宋体" panose="02010600030101010101" pitchFamily="2" charset="-122"/>
                <a:cs typeface="Montserrat Classic Bold" panose="00000800000000000000"/>
                <a:sym typeface="Montserrat Classic Bold" panose="0000080000000000000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3221" y="282981"/>
            <a:ext cx="11683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are the team members ? Organizationally located ?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394570" y="2380401"/>
            <a:ext cx="10495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will be job done technically and managerially ?</a:t>
            </a:r>
          </a:p>
        </p:txBody>
      </p:sp>
      <p:sp>
        <p:nvSpPr>
          <p:cNvPr id="8" name="TextBox 9"/>
          <p:cNvSpPr txBox="1"/>
          <p:nvPr/>
        </p:nvSpPr>
        <p:spPr>
          <a:xfrm>
            <a:off x="340135" y="4364669"/>
            <a:ext cx="765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much of each resources needed ?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1025" y="1111268"/>
            <a:ext cx="110871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The team operates remotely, with the frontend developer focusing on Chrome/Figma, the backend developer deploying on AWS Lambda, and the PM coordinating via </a:t>
            </a:r>
            <a:r>
              <a:rPr lang="en-US" altLang="zh-CN" dirty="0" err="1"/>
              <a:t>Leangoo</a:t>
            </a:r>
            <a:r>
              <a:rPr lang="en-US" altLang="zh-CN" dirty="0"/>
              <a:t>. Members are distributed by role without a centralized office.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52651" y="3095536"/>
            <a:ext cx="105820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effectLst/>
                <a:latin typeface="宋体" panose="02010600030101010101" pitchFamily="2" charset="-122"/>
              </a:rPr>
              <a:t>Technically</a:t>
            </a:r>
            <a:r>
              <a:rPr lang="en-US" altLang="zh-CN" b="0" i="0" dirty="0">
                <a:effectLst/>
                <a:latin typeface="宋体" panose="02010600030101010101" pitchFamily="2" charset="-122"/>
              </a:rPr>
              <a:t>: Use </a:t>
            </a:r>
            <a:r>
              <a:rPr lang="en-US" altLang="zh-CN" b="0" i="0" dirty="0" err="1">
                <a:effectLst/>
                <a:latin typeface="宋体" panose="02010600030101010101" pitchFamily="2" charset="-122"/>
              </a:rPr>
              <a:t>IndexedDB</a:t>
            </a:r>
            <a:r>
              <a:rPr lang="en-US" altLang="zh-CN" b="0" i="0" dirty="0">
                <a:effectLst/>
                <a:latin typeface="宋体" panose="02010600030101010101" pitchFamily="2" charset="-122"/>
              </a:rPr>
              <a:t> for local storage, AWS S3 for cross-device sync, and Python/Node.js for AI services.</a:t>
            </a:r>
            <a:br>
              <a:rPr lang="en-US" altLang="zh-CN" dirty="0"/>
            </a:br>
            <a:r>
              <a:rPr lang="en-US" altLang="zh-CN" b="0" i="0" dirty="0">
                <a:effectLst/>
                <a:latin typeface="宋体" panose="02010600030101010101" pitchFamily="2" charset="-122"/>
              </a:rPr>
              <a:t>​</a:t>
            </a:r>
          </a:p>
          <a:p>
            <a:r>
              <a:rPr lang="en-US" altLang="zh-CN" b="1" i="0" dirty="0">
                <a:effectLst/>
                <a:latin typeface="宋体" panose="02010600030101010101" pitchFamily="2" charset="-122"/>
              </a:rPr>
              <a:t>Managerially</a:t>
            </a:r>
            <a:r>
              <a:rPr lang="en-US" altLang="zh-CN" b="0" i="0" dirty="0">
                <a:effectLst/>
                <a:latin typeface="宋体" panose="02010600030101010101" pitchFamily="2" charset="-122"/>
              </a:rPr>
              <a:t>: Implement bi-weekly Agile sprints, daily standups, and milestone reviews led by the PM.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73485" y="5158085"/>
            <a:ext cx="9422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​Human resources: PM ,Frontend, Backend,</a:t>
            </a:r>
          </a:p>
          <a:p>
            <a:r>
              <a:rPr lang="en-US" altLang="zh-CN" dirty="0"/>
              <a:t>​Time: 8-week timeline with 1-2  buffers per milestone.</a:t>
            </a:r>
          </a:p>
          <a:p>
            <a:r>
              <a:rPr lang="en-US" altLang="zh-CN" dirty="0"/>
              <a:t>​Cost: </a:t>
            </a:r>
            <a:r>
              <a:rPr lang="en-US" altLang="zh-CN" dirty="0" err="1"/>
              <a:t>Deepseek</a:t>
            </a:r>
            <a:r>
              <a:rPr lang="en-US" altLang="zh-CN" dirty="0"/>
              <a:t> for AI services, free versions of </a:t>
            </a:r>
            <a:r>
              <a:rPr lang="en-US" altLang="zh-CN" dirty="0" err="1"/>
              <a:t>Leangoofor</a:t>
            </a:r>
            <a:r>
              <a:rPr lang="en-US" altLang="zh-CN" dirty="0"/>
              <a:t> collaboration.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512663" y="0"/>
            <a:ext cx="4679335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48342" y="448581"/>
            <a:ext cx="11509829" cy="6076950"/>
          </a:xfrm>
          <a:prstGeom prst="roundRect">
            <a:avLst>
              <a:gd name="adj" fmla="val 506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79400" dist="114300" dir="2700000" algn="tl" rotWithShape="0">
              <a:schemeClr val="tx1">
                <a:lumMod val="85000"/>
                <a:lumOff val="15000"/>
                <a:alpha val="7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955749" y="117007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4763" t="3135" r="3693" b="4505"/>
          <a:stretch>
            <a:fillRect/>
          </a:stretch>
        </p:blipFill>
        <p:spPr>
          <a:xfrm>
            <a:off x="6943059" y="109750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556959" y="2011016"/>
            <a:ext cx="2781670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01519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5132" y="448581"/>
            <a:ext cx="2645231" cy="20864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698346" y="5397430"/>
            <a:ext cx="5596878" cy="64800"/>
          </a:xfrm>
          <a:custGeom>
            <a:avLst/>
            <a:gdLst>
              <a:gd name="connsiteX0" fmla="*/ 4961060 w 5596878"/>
              <a:gd name="connsiteY0" fmla="*/ 0 h 64800"/>
              <a:gd name="connsiteX1" fmla="*/ 0 w 5596878"/>
              <a:gd name="connsiteY1" fmla="*/ 0 h 64800"/>
              <a:gd name="connsiteX2" fmla="*/ 0 w 5596878"/>
              <a:gd name="connsiteY2" fmla="*/ 64800 h 64800"/>
              <a:gd name="connsiteX3" fmla="*/ 4961060 w 5596878"/>
              <a:gd name="connsiteY3" fmla="*/ 64800 h 64800"/>
              <a:gd name="connsiteX4" fmla="*/ 5088224 w 5596878"/>
              <a:gd name="connsiteY4" fmla="*/ 0 h 64800"/>
              <a:gd name="connsiteX5" fmla="*/ 5023424 w 5596878"/>
              <a:gd name="connsiteY5" fmla="*/ 0 h 64800"/>
              <a:gd name="connsiteX6" fmla="*/ 5023424 w 5596878"/>
              <a:gd name="connsiteY6" fmla="*/ 64800 h 64800"/>
              <a:gd name="connsiteX7" fmla="*/ 5088224 w 5596878"/>
              <a:gd name="connsiteY7" fmla="*/ 64800 h 64800"/>
              <a:gd name="connsiteX8" fmla="*/ 5215388 w 5596878"/>
              <a:gd name="connsiteY8" fmla="*/ 0 h 64800"/>
              <a:gd name="connsiteX9" fmla="*/ 5150588 w 5596878"/>
              <a:gd name="connsiteY9" fmla="*/ 0 h 64800"/>
              <a:gd name="connsiteX10" fmla="*/ 5150588 w 5596878"/>
              <a:gd name="connsiteY10" fmla="*/ 64800 h 64800"/>
              <a:gd name="connsiteX11" fmla="*/ 5215388 w 5596878"/>
              <a:gd name="connsiteY11" fmla="*/ 64800 h 64800"/>
              <a:gd name="connsiteX12" fmla="*/ 5342552 w 5596878"/>
              <a:gd name="connsiteY12" fmla="*/ 0 h 64800"/>
              <a:gd name="connsiteX13" fmla="*/ 5277752 w 5596878"/>
              <a:gd name="connsiteY13" fmla="*/ 0 h 64800"/>
              <a:gd name="connsiteX14" fmla="*/ 5277752 w 5596878"/>
              <a:gd name="connsiteY14" fmla="*/ 64800 h 64800"/>
              <a:gd name="connsiteX15" fmla="*/ 5342552 w 5596878"/>
              <a:gd name="connsiteY15" fmla="*/ 64800 h 64800"/>
              <a:gd name="connsiteX16" fmla="*/ 5469716 w 5596878"/>
              <a:gd name="connsiteY16" fmla="*/ 0 h 64800"/>
              <a:gd name="connsiteX17" fmla="*/ 5404916 w 5596878"/>
              <a:gd name="connsiteY17" fmla="*/ 0 h 64800"/>
              <a:gd name="connsiteX18" fmla="*/ 5404916 w 5596878"/>
              <a:gd name="connsiteY18" fmla="*/ 64800 h 64800"/>
              <a:gd name="connsiteX19" fmla="*/ 5469716 w 5596878"/>
              <a:gd name="connsiteY19" fmla="*/ 64800 h 64800"/>
              <a:gd name="connsiteX20" fmla="*/ 5596878 w 5596878"/>
              <a:gd name="connsiteY20" fmla="*/ 0 h 64800"/>
              <a:gd name="connsiteX21" fmla="*/ 5532078 w 5596878"/>
              <a:gd name="connsiteY21" fmla="*/ 0 h 64800"/>
              <a:gd name="connsiteX22" fmla="*/ 5532078 w 5596878"/>
              <a:gd name="connsiteY22" fmla="*/ 64800 h 64800"/>
              <a:gd name="connsiteX23" fmla="*/ 5596878 w 5596878"/>
              <a:gd name="connsiteY23" fmla="*/ 64800 h 64800"/>
            </a:gdLst>
            <a:ahLst/>
            <a:cxnLst/>
            <a:rect l="l" t="t" r="r" b="b"/>
            <a:pathLst>
              <a:path w="5596878" h="64800">
                <a:moveTo>
                  <a:pt x="4961060" y="0"/>
                </a:moveTo>
                <a:lnTo>
                  <a:pt x="0" y="0"/>
                </a:lnTo>
                <a:lnTo>
                  <a:pt x="0" y="64800"/>
                </a:lnTo>
                <a:lnTo>
                  <a:pt x="4961060" y="64800"/>
                </a:lnTo>
                <a:close/>
                <a:moveTo>
                  <a:pt x="5088224" y="0"/>
                </a:moveTo>
                <a:lnTo>
                  <a:pt x="5023424" y="0"/>
                </a:lnTo>
                <a:lnTo>
                  <a:pt x="5023424" y="64800"/>
                </a:lnTo>
                <a:lnTo>
                  <a:pt x="5088224" y="64800"/>
                </a:lnTo>
                <a:close/>
                <a:moveTo>
                  <a:pt x="5215388" y="0"/>
                </a:moveTo>
                <a:lnTo>
                  <a:pt x="5150588" y="0"/>
                </a:lnTo>
                <a:lnTo>
                  <a:pt x="5150588" y="64800"/>
                </a:lnTo>
                <a:lnTo>
                  <a:pt x="5215388" y="64800"/>
                </a:lnTo>
                <a:close/>
                <a:moveTo>
                  <a:pt x="5342552" y="0"/>
                </a:moveTo>
                <a:lnTo>
                  <a:pt x="5277752" y="0"/>
                </a:lnTo>
                <a:lnTo>
                  <a:pt x="5277752" y="64800"/>
                </a:lnTo>
                <a:lnTo>
                  <a:pt x="5342552" y="64800"/>
                </a:lnTo>
                <a:close/>
                <a:moveTo>
                  <a:pt x="5469716" y="0"/>
                </a:moveTo>
                <a:lnTo>
                  <a:pt x="5404916" y="0"/>
                </a:lnTo>
                <a:lnTo>
                  <a:pt x="5404916" y="64800"/>
                </a:lnTo>
                <a:lnTo>
                  <a:pt x="5469716" y="64800"/>
                </a:lnTo>
                <a:close/>
                <a:moveTo>
                  <a:pt x="5596878" y="0"/>
                </a:moveTo>
                <a:lnTo>
                  <a:pt x="5532078" y="0"/>
                </a:lnTo>
                <a:lnTo>
                  <a:pt x="5532078" y="64800"/>
                </a:lnTo>
                <a:lnTo>
                  <a:pt x="5596878" y="648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126440" y="138593"/>
            <a:ext cx="1518002" cy="29733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01519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833907">
            <a:off x="5650418" y="984884"/>
            <a:ext cx="1167768" cy="1167768"/>
          </a:xfrm>
          <a:prstGeom prst="donut">
            <a:avLst>
              <a:gd name="adj" fmla="val 18579"/>
            </a:avLst>
          </a:prstGeom>
          <a:gradFill>
            <a:gsLst>
              <a:gs pos="1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2731" y="3144241"/>
            <a:ext cx="6077479" cy="20858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Development Process</a:t>
            </a:r>
            <a:endParaRPr kumimoji="1" lang="zh-CN" altLang="en-US"/>
          </a:p>
        </p:txBody>
      </p:sp>
      <p:pic>
        <p:nvPicPr>
          <p:cNvPr id="14" name="Picture 4" descr="澳門科技大學- 維基百科，自由的百科全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30" y="795472"/>
            <a:ext cx="1217248" cy="121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17500" y="500002"/>
            <a:ext cx="1115822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Product Roadmap</a:t>
            </a:r>
            <a:endParaRPr kumimoji="1" lang="zh-CN" altLang="en-US" dirty="0"/>
          </a:p>
        </p:txBody>
      </p:sp>
      <p:cxnSp>
        <p:nvCxnSpPr>
          <p:cNvPr id="6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9134"/>
            <a:ext cx="12192000" cy="41797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FEB3311-0138-C51C-7A4E-60839BE66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715" y="752101"/>
            <a:ext cx="3658111" cy="5353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17500" y="500002"/>
            <a:ext cx="1115822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Milestone 1</a:t>
            </a:r>
            <a:endParaRPr kumimoji="1" lang="zh-CN" altLang="en-US" dirty="0"/>
          </a:p>
        </p:txBody>
      </p:sp>
      <p:cxnSp>
        <p:nvCxnSpPr>
          <p:cNvPr id="6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t="50877"/>
          <a:stretch>
            <a:fillRect/>
          </a:stretch>
        </p:blipFill>
        <p:spPr>
          <a:xfrm>
            <a:off x="6091561" y="1336755"/>
            <a:ext cx="6100439" cy="394001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b="48889"/>
          <a:stretch>
            <a:fillRect/>
          </a:stretch>
        </p:blipFill>
        <p:spPr>
          <a:xfrm>
            <a:off x="148162" y="1336755"/>
            <a:ext cx="5863171" cy="39400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17500" y="500002"/>
            <a:ext cx="1115822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Sprint1</a:t>
            </a:r>
            <a:endParaRPr kumimoji="1" lang="zh-CN" altLang="en-US" dirty="0"/>
          </a:p>
        </p:txBody>
      </p:sp>
      <p:cxnSp>
        <p:nvCxnSpPr>
          <p:cNvPr id="6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8" y="1102668"/>
            <a:ext cx="5870522" cy="30861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305" y="3220692"/>
            <a:ext cx="6096000" cy="32221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B234B"/>
      </a:dk2>
      <a:lt2>
        <a:srgbClr val="F3F7FC"/>
      </a:lt2>
      <a:accent1>
        <a:srgbClr val="026CD4"/>
      </a:accent1>
      <a:accent2>
        <a:srgbClr val="080DD6"/>
      </a:accent2>
      <a:accent3>
        <a:srgbClr val="026CD4"/>
      </a:accent3>
      <a:accent4>
        <a:srgbClr val="080DD6"/>
      </a:accent4>
      <a:accent5>
        <a:srgbClr val="026CD4"/>
      </a:accent5>
      <a:accent6>
        <a:srgbClr val="080DD6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0B234B"/>
      </a:dk2>
      <a:lt2>
        <a:srgbClr val="F3F7FC"/>
      </a:lt2>
      <a:accent1>
        <a:srgbClr val="026CD4"/>
      </a:accent1>
      <a:accent2>
        <a:srgbClr val="080DD6"/>
      </a:accent2>
      <a:accent3>
        <a:srgbClr val="026CD4"/>
      </a:accent3>
      <a:accent4>
        <a:srgbClr val="080DD6"/>
      </a:accent4>
      <a:accent5>
        <a:srgbClr val="026CD4"/>
      </a:accent5>
      <a:accent6>
        <a:srgbClr val="080DD6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1202</Words>
  <Application>Microsoft Office PowerPoint</Application>
  <PresentationFormat>宽屏</PresentationFormat>
  <Paragraphs>217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思源黑体 CN Bold</vt:lpstr>
      <vt:lpstr>OPPOSans H</vt:lpstr>
      <vt:lpstr>OPPOSans R</vt:lpstr>
      <vt:lpstr>等线</vt:lpstr>
      <vt:lpstr>Source Han Sans</vt:lpstr>
      <vt:lpstr>Arial</vt:lpstr>
      <vt:lpstr>Times New Roman</vt:lpstr>
      <vt:lpstr>宋体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1220001359@student.must.edu.mo</cp:lastModifiedBy>
  <cp:revision>27</cp:revision>
  <dcterms:created xsi:type="dcterms:W3CDTF">2025-03-13T15:53:13Z</dcterms:created>
  <dcterms:modified xsi:type="dcterms:W3CDTF">2025-03-14T01:58:07Z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7405AE764B4745B3982D692FBF8003BE_12</vt:lpwstr>
  </property>
  <property fmtid="{D5CDD505-2E9C-101B-9397-08002B2CF9AE}" pid="3" name="KSOProductBuildVer">
    <vt:lpwstr>2052-12.1.0.20305</vt:lpwstr>
  </property>
</Properties>
</file>